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colors2.xml" ContentType="application/vnd.openxmlformats-officedocument.drawingml.diagramColors+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7" r:id="rId2"/>
    <p:sldId id="263" r:id="rId3"/>
    <p:sldId id="257" r:id="rId4"/>
    <p:sldId id="258" r:id="rId5"/>
    <p:sldId id="259" r:id="rId6"/>
    <p:sldId id="260" r:id="rId7"/>
    <p:sldId id="262" r:id="rId8"/>
    <p:sldId id="266" r:id="rId9"/>
    <p:sldId id="264" r:id="rId10"/>
    <p:sldId id="270" r:id="rId11"/>
    <p:sldId id="271"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D5BB7D-F6F0-44D8-9B94-C3509B4113B4}" type="doc">
      <dgm:prSet loTypeId="urn:microsoft.com/office/officeart/2005/8/layout/chart3" loCatId="cycle" qsTypeId="urn:microsoft.com/office/officeart/2005/8/quickstyle/simple2" qsCatId="simple" csTypeId="urn:microsoft.com/office/officeart/2005/8/colors/accent1_2" csCatId="accent1" phldr="1"/>
      <dgm:spPr/>
    </dgm:pt>
    <dgm:pt modelId="{EEEAC376-5EBC-48A8-9CCF-B044AE9B35A0}">
      <dgm:prSet phldrT="[Текст]"/>
      <dgm:spPr/>
      <dgm:t>
        <a:bodyPr/>
        <a:lstStyle/>
        <a:p>
          <a:r>
            <a:rPr lang="kk-KZ" dirty="0" smtClean="0"/>
            <a:t>Зейнетақы қорлары </a:t>
          </a:r>
          <a:endParaRPr lang="ru-RU" dirty="0"/>
        </a:p>
      </dgm:t>
    </dgm:pt>
    <dgm:pt modelId="{83614079-16B1-428D-82EF-6FCA87B0D250}" type="parTrans" cxnId="{90BCE34F-7EF4-4DBC-9224-48EACB19211D}">
      <dgm:prSet/>
      <dgm:spPr/>
      <dgm:t>
        <a:bodyPr/>
        <a:lstStyle/>
        <a:p>
          <a:endParaRPr lang="ru-RU"/>
        </a:p>
      </dgm:t>
    </dgm:pt>
    <dgm:pt modelId="{D99C676F-0E5C-461A-B30B-FAE65C5EFFF4}" type="sibTrans" cxnId="{90BCE34F-7EF4-4DBC-9224-48EACB19211D}">
      <dgm:prSet/>
      <dgm:spPr/>
      <dgm:t>
        <a:bodyPr/>
        <a:lstStyle/>
        <a:p>
          <a:endParaRPr lang="ru-RU"/>
        </a:p>
      </dgm:t>
    </dgm:pt>
    <dgm:pt modelId="{C56AC300-432C-435B-AF98-780CF7AFB965}">
      <dgm:prSet phldrT="[Текст]"/>
      <dgm:spPr/>
      <dgm:t>
        <a:bodyPr/>
        <a:lstStyle/>
        <a:p>
          <a:r>
            <a:rPr lang="kk-KZ" dirty="0" smtClean="0"/>
            <a:t>Сақтандыру компаниялары және басқада қаржы ұйымдар </a:t>
          </a:r>
          <a:endParaRPr lang="ru-RU" dirty="0"/>
        </a:p>
      </dgm:t>
    </dgm:pt>
    <dgm:pt modelId="{ED540C69-39EC-4CCE-8F8C-200DB0D97F7A}" type="parTrans" cxnId="{A72D5EED-568F-42AD-B65F-56CFEC7A4A32}">
      <dgm:prSet/>
      <dgm:spPr/>
      <dgm:t>
        <a:bodyPr/>
        <a:lstStyle/>
        <a:p>
          <a:endParaRPr lang="ru-RU"/>
        </a:p>
      </dgm:t>
    </dgm:pt>
    <dgm:pt modelId="{0C2138E7-51CB-4FEB-B71E-9FF97ADB2293}" type="sibTrans" cxnId="{A72D5EED-568F-42AD-B65F-56CFEC7A4A32}">
      <dgm:prSet/>
      <dgm:spPr/>
      <dgm:t>
        <a:bodyPr/>
        <a:lstStyle/>
        <a:p>
          <a:endParaRPr lang="ru-RU"/>
        </a:p>
      </dgm:t>
    </dgm:pt>
    <dgm:pt modelId="{7465C42C-9ACE-4CDE-B842-2C41C8608276}">
      <dgm:prSet phldrT="[Текст]" custT="1"/>
      <dgm:spPr/>
      <dgm:t>
        <a:bodyPr/>
        <a:lstStyle/>
        <a:p>
          <a:r>
            <a:rPr lang="kk-KZ" sz="2400" dirty="0" smtClean="0"/>
            <a:t>Мемлекетік зейнетақы жүйесі </a:t>
          </a:r>
          <a:endParaRPr lang="ru-RU" sz="2400" dirty="0"/>
        </a:p>
      </dgm:t>
    </dgm:pt>
    <dgm:pt modelId="{416C7EFE-3CDA-4D99-BDC2-C2E19646404E}" type="parTrans" cxnId="{B08FB8BE-8130-4E3A-BD40-B45A8F556C22}">
      <dgm:prSet/>
      <dgm:spPr/>
      <dgm:t>
        <a:bodyPr/>
        <a:lstStyle/>
        <a:p>
          <a:endParaRPr lang="ru-RU"/>
        </a:p>
      </dgm:t>
    </dgm:pt>
    <dgm:pt modelId="{DB13AC35-7046-46A5-B7EC-6C9D6A45998F}" type="sibTrans" cxnId="{B08FB8BE-8130-4E3A-BD40-B45A8F556C22}">
      <dgm:prSet/>
      <dgm:spPr/>
      <dgm:t>
        <a:bodyPr/>
        <a:lstStyle/>
        <a:p>
          <a:endParaRPr lang="ru-RU"/>
        </a:p>
      </dgm:t>
    </dgm:pt>
    <dgm:pt modelId="{0E1DCADD-C2BB-48E9-BFC8-F47B677B07C1}" type="pres">
      <dgm:prSet presAssocID="{6ED5BB7D-F6F0-44D8-9B94-C3509B4113B4}" presName="compositeShape" presStyleCnt="0">
        <dgm:presLayoutVars>
          <dgm:chMax val="7"/>
          <dgm:dir/>
          <dgm:resizeHandles val="exact"/>
        </dgm:presLayoutVars>
      </dgm:prSet>
      <dgm:spPr/>
    </dgm:pt>
    <dgm:pt modelId="{36483DB5-6F26-43BA-A279-5255A5B971DB}" type="pres">
      <dgm:prSet presAssocID="{6ED5BB7D-F6F0-44D8-9B94-C3509B4113B4}" presName="wedge1" presStyleLbl="node1" presStyleIdx="0" presStyleCnt="3" custScaleX="127525" custScaleY="103879" custLinFactNeighborX="-6841" custLinFactNeighborY="-2469"/>
      <dgm:spPr/>
      <dgm:t>
        <a:bodyPr/>
        <a:lstStyle/>
        <a:p>
          <a:endParaRPr lang="ru-RU"/>
        </a:p>
      </dgm:t>
    </dgm:pt>
    <dgm:pt modelId="{6286BD6F-4926-4584-AE5F-5392FFA2418E}" type="pres">
      <dgm:prSet presAssocID="{6ED5BB7D-F6F0-44D8-9B94-C3509B4113B4}" presName="wedge1Tx" presStyleLbl="node1" presStyleIdx="0" presStyleCnt="3">
        <dgm:presLayoutVars>
          <dgm:chMax val="0"/>
          <dgm:chPref val="0"/>
          <dgm:bulletEnabled val="1"/>
        </dgm:presLayoutVars>
      </dgm:prSet>
      <dgm:spPr/>
      <dgm:t>
        <a:bodyPr/>
        <a:lstStyle/>
        <a:p>
          <a:endParaRPr lang="ru-RU"/>
        </a:p>
      </dgm:t>
    </dgm:pt>
    <dgm:pt modelId="{57969EA0-073C-4EB5-A7B7-4837BC374CEE}" type="pres">
      <dgm:prSet presAssocID="{6ED5BB7D-F6F0-44D8-9B94-C3509B4113B4}" presName="wedge2" presStyleLbl="node1" presStyleIdx="1" presStyleCnt="3" custScaleY="122389" custLinFactNeighborX="-323" custLinFactNeighborY="-4786"/>
      <dgm:spPr/>
      <dgm:t>
        <a:bodyPr/>
        <a:lstStyle/>
        <a:p>
          <a:endParaRPr lang="ru-RU"/>
        </a:p>
      </dgm:t>
    </dgm:pt>
    <dgm:pt modelId="{B61E5F98-AAB8-473D-A42E-AD2ED8CBBB75}" type="pres">
      <dgm:prSet presAssocID="{6ED5BB7D-F6F0-44D8-9B94-C3509B4113B4}" presName="wedge2Tx" presStyleLbl="node1" presStyleIdx="1" presStyleCnt="3">
        <dgm:presLayoutVars>
          <dgm:chMax val="0"/>
          <dgm:chPref val="0"/>
          <dgm:bulletEnabled val="1"/>
        </dgm:presLayoutVars>
      </dgm:prSet>
      <dgm:spPr/>
      <dgm:t>
        <a:bodyPr/>
        <a:lstStyle/>
        <a:p>
          <a:endParaRPr lang="ru-RU"/>
        </a:p>
      </dgm:t>
    </dgm:pt>
    <dgm:pt modelId="{E553B8C0-E852-444B-B59D-C5426329E504}" type="pres">
      <dgm:prSet presAssocID="{6ED5BB7D-F6F0-44D8-9B94-C3509B4113B4}" presName="wedge3" presStyleLbl="node1" presStyleIdx="2" presStyleCnt="3" custScaleX="115169" custScaleY="107158" custLinFactNeighborX="-1335" custLinFactNeighborY="-5525"/>
      <dgm:spPr/>
      <dgm:t>
        <a:bodyPr/>
        <a:lstStyle/>
        <a:p>
          <a:endParaRPr lang="ru-RU"/>
        </a:p>
      </dgm:t>
    </dgm:pt>
    <dgm:pt modelId="{1E34C8A1-8E74-4112-9380-C2D1BD8F55C9}" type="pres">
      <dgm:prSet presAssocID="{6ED5BB7D-F6F0-44D8-9B94-C3509B4113B4}" presName="wedge3Tx" presStyleLbl="node1" presStyleIdx="2" presStyleCnt="3">
        <dgm:presLayoutVars>
          <dgm:chMax val="0"/>
          <dgm:chPref val="0"/>
          <dgm:bulletEnabled val="1"/>
        </dgm:presLayoutVars>
      </dgm:prSet>
      <dgm:spPr/>
      <dgm:t>
        <a:bodyPr/>
        <a:lstStyle/>
        <a:p>
          <a:endParaRPr lang="ru-RU"/>
        </a:p>
      </dgm:t>
    </dgm:pt>
  </dgm:ptLst>
  <dgm:cxnLst>
    <dgm:cxn modelId="{5F3DB4E9-EAC7-4D54-A7AC-5048E7AF7C35}" type="presOf" srcId="{7465C42C-9ACE-4CDE-B842-2C41C8608276}" destId="{E553B8C0-E852-444B-B59D-C5426329E504}" srcOrd="0" destOrd="0" presId="urn:microsoft.com/office/officeart/2005/8/layout/chart3"/>
    <dgm:cxn modelId="{9B98B8DF-47EC-48CD-AA16-02E7BB9F1D0B}" type="presOf" srcId="{EEEAC376-5EBC-48A8-9CCF-B044AE9B35A0}" destId="{36483DB5-6F26-43BA-A279-5255A5B971DB}" srcOrd="0" destOrd="0" presId="urn:microsoft.com/office/officeart/2005/8/layout/chart3"/>
    <dgm:cxn modelId="{A72D5EED-568F-42AD-B65F-56CFEC7A4A32}" srcId="{6ED5BB7D-F6F0-44D8-9B94-C3509B4113B4}" destId="{C56AC300-432C-435B-AF98-780CF7AFB965}" srcOrd="1" destOrd="0" parTransId="{ED540C69-39EC-4CCE-8F8C-200DB0D97F7A}" sibTransId="{0C2138E7-51CB-4FEB-B71E-9FF97ADB2293}"/>
    <dgm:cxn modelId="{7DEC9682-EF79-460F-A583-981D89B13DE6}" type="presOf" srcId="{C56AC300-432C-435B-AF98-780CF7AFB965}" destId="{57969EA0-073C-4EB5-A7B7-4837BC374CEE}" srcOrd="0" destOrd="0" presId="urn:microsoft.com/office/officeart/2005/8/layout/chart3"/>
    <dgm:cxn modelId="{9CD36271-5A2F-4C0C-8750-1BCB3939253A}" type="presOf" srcId="{7465C42C-9ACE-4CDE-B842-2C41C8608276}" destId="{1E34C8A1-8E74-4112-9380-C2D1BD8F55C9}" srcOrd="1" destOrd="0" presId="urn:microsoft.com/office/officeart/2005/8/layout/chart3"/>
    <dgm:cxn modelId="{90BCE34F-7EF4-4DBC-9224-48EACB19211D}" srcId="{6ED5BB7D-F6F0-44D8-9B94-C3509B4113B4}" destId="{EEEAC376-5EBC-48A8-9CCF-B044AE9B35A0}" srcOrd="0" destOrd="0" parTransId="{83614079-16B1-428D-82EF-6FCA87B0D250}" sibTransId="{D99C676F-0E5C-461A-B30B-FAE65C5EFFF4}"/>
    <dgm:cxn modelId="{3B0D69E0-DD92-4177-87E5-D786B6DA0DBB}" type="presOf" srcId="{EEEAC376-5EBC-48A8-9CCF-B044AE9B35A0}" destId="{6286BD6F-4926-4584-AE5F-5392FFA2418E}" srcOrd="1" destOrd="0" presId="urn:microsoft.com/office/officeart/2005/8/layout/chart3"/>
    <dgm:cxn modelId="{B08FB8BE-8130-4E3A-BD40-B45A8F556C22}" srcId="{6ED5BB7D-F6F0-44D8-9B94-C3509B4113B4}" destId="{7465C42C-9ACE-4CDE-B842-2C41C8608276}" srcOrd="2" destOrd="0" parTransId="{416C7EFE-3CDA-4D99-BDC2-C2E19646404E}" sibTransId="{DB13AC35-7046-46A5-B7EC-6C9D6A45998F}"/>
    <dgm:cxn modelId="{C0EB8CBF-5F9E-4A1C-B97B-B56F2D283BF6}" type="presOf" srcId="{C56AC300-432C-435B-AF98-780CF7AFB965}" destId="{B61E5F98-AAB8-473D-A42E-AD2ED8CBBB75}" srcOrd="1" destOrd="0" presId="urn:microsoft.com/office/officeart/2005/8/layout/chart3"/>
    <dgm:cxn modelId="{48D4F004-0B73-49C7-A4CD-B7A499C71E8C}" type="presOf" srcId="{6ED5BB7D-F6F0-44D8-9B94-C3509B4113B4}" destId="{0E1DCADD-C2BB-48E9-BFC8-F47B677B07C1}" srcOrd="0" destOrd="0" presId="urn:microsoft.com/office/officeart/2005/8/layout/chart3"/>
    <dgm:cxn modelId="{10C813BB-7B76-4812-9F6A-4F1D282CF2E3}" type="presParOf" srcId="{0E1DCADD-C2BB-48E9-BFC8-F47B677B07C1}" destId="{36483DB5-6F26-43BA-A279-5255A5B971DB}" srcOrd="0" destOrd="0" presId="urn:microsoft.com/office/officeart/2005/8/layout/chart3"/>
    <dgm:cxn modelId="{86A43A20-EA9B-4275-BB29-2512CFB2E54D}" type="presParOf" srcId="{0E1DCADD-C2BB-48E9-BFC8-F47B677B07C1}" destId="{6286BD6F-4926-4584-AE5F-5392FFA2418E}" srcOrd="1" destOrd="0" presId="urn:microsoft.com/office/officeart/2005/8/layout/chart3"/>
    <dgm:cxn modelId="{36598171-3E32-4E55-9373-CB4A869B7CCF}" type="presParOf" srcId="{0E1DCADD-C2BB-48E9-BFC8-F47B677B07C1}" destId="{57969EA0-073C-4EB5-A7B7-4837BC374CEE}" srcOrd="2" destOrd="0" presId="urn:microsoft.com/office/officeart/2005/8/layout/chart3"/>
    <dgm:cxn modelId="{DE5849A5-F7D9-4CD9-A621-2F0D1BBE3357}" type="presParOf" srcId="{0E1DCADD-C2BB-48E9-BFC8-F47B677B07C1}" destId="{B61E5F98-AAB8-473D-A42E-AD2ED8CBBB75}" srcOrd="3" destOrd="0" presId="urn:microsoft.com/office/officeart/2005/8/layout/chart3"/>
    <dgm:cxn modelId="{6A3EAA3A-B3D0-466F-AC50-751C513FEA6F}" type="presParOf" srcId="{0E1DCADD-C2BB-48E9-BFC8-F47B677B07C1}" destId="{E553B8C0-E852-444B-B59D-C5426329E504}" srcOrd="4" destOrd="0" presId="urn:microsoft.com/office/officeart/2005/8/layout/chart3"/>
    <dgm:cxn modelId="{821B6059-E080-400D-8648-4515E83222B5}" type="presParOf" srcId="{0E1DCADD-C2BB-48E9-BFC8-F47B677B07C1}" destId="{1E34C8A1-8E74-4112-9380-C2D1BD8F55C9}" srcOrd="5" destOrd="0" presId="urn:microsoft.com/office/officeart/2005/8/layout/chart3"/>
  </dgm:cxnLst>
  <dgm:bg/>
  <dgm:whole/>
</dgm:dataModel>
</file>

<file path=ppt/diagrams/data2.xml><?xml version="1.0" encoding="utf-8"?>
<dgm:dataModel xmlns:dgm="http://schemas.openxmlformats.org/drawingml/2006/diagram" xmlns:a="http://schemas.openxmlformats.org/drawingml/2006/main">
  <dgm:ptLst>
    <dgm:pt modelId="{03704D76-6122-46CE-84F9-DF5C31CB383D}"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ru-RU"/>
        </a:p>
      </dgm:t>
    </dgm:pt>
    <dgm:pt modelId="{444B457B-67A5-4D15-906C-93C478B28733}">
      <dgm:prSet phldrT="[Текст]" custT="1"/>
      <dgm:spPr/>
      <dgm:t>
        <a:bodyPr/>
        <a:lstStyle/>
        <a:p>
          <a:r>
            <a:rPr lang="ru-RU" sz="1400" dirty="0" smtClean="0"/>
            <a:t>Ал </a:t>
          </a:r>
          <a:r>
            <a:rPr lang="ru-RU" sz="1400" dirty="0" err="1" smtClean="0"/>
            <a:t>қазіргі</a:t>
          </a:r>
          <a:r>
            <a:rPr lang="ru-RU" sz="1400" dirty="0" smtClean="0"/>
            <a:t> </a:t>
          </a:r>
          <a:r>
            <a:rPr lang="ru-RU" sz="1400" dirty="0" err="1" smtClean="0"/>
            <a:t>уақытта</a:t>
          </a:r>
          <a:r>
            <a:rPr lang="ru-RU" sz="1400" dirty="0" smtClean="0"/>
            <a:t> </a:t>
          </a:r>
          <a:r>
            <a:rPr lang="ru-RU" sz="1400" dirty="0" err="1" smtClean="0"/>
            <a:t>әлемдегі</a:t>
          </a:r>
          <a:r>
            <a:rPr lang="ru-RU" sz="1400" dirty="0" smtClean="0"/>
            <a:t> </a:t>
          </a:r>
          <a:r>
            <a:rPr lang="ru-RU" sz="1400" dirty="0" err="1" smtClean="0"/>
            <a:t>ең</a:t>
          </a:r>
          <a:r>
            <a:rPr lang="ru-RU" sz="1400" dirty="0" smtClean="0"/>
            <a:t> </a:t>
          </a:r>
          <a:r>
            <a:rPr lang="ru-RU" sz="1400" dirty="0" err="1" smtClean="0"/>
            <a:t>жоғары</a:t>
          </a:r>
          <a:r>
            <a:rPr lang="ru-RU" sz="1400" dirty="0" smtClean="0"/>
            <a:t> </a:t>
          </a:r>
          <a:r>
            <a:rPr lang="ru-RU" sz="1400" dirty="0" err="1" smtClean="0"/>
            <a:t>зейнетке</a:t>
          </a:r>
          <a:r>
            <a:rPr lang="ru-RU" sz="1400" dirty="0" smtClean="0"/>
            <a:t> </a:t>
          </a:r>
          <a:r>
            <a:rPr lang="ru-RU" sz="1400" dirty="0" err="1" smtClean="0"/>
            <a:t>шығу</a:t>
          </a:r>
          <a:r>
            <a:rPr lang="ru-RU" sz="1400" dirty="0" smtClean="0"/>
            <a:t> </a:t>
          </a:r>
          <a:r>
            <a:rPr lang="ru-RU" sz="1400" dirty="0" err="1" smtClean="0"/>
            <a:t>жасы</a:t>
          </a:r>
          <a:r>
            <a:rPr lang="ru-RU" sz="1400" dirty="0" smtClean="0"/>
            <a:t> – 70 </a:t>
          </a:r>
          <a:r>
            <a:rPr lang="ru-RU" sz="1400" dirty="0" err="1" smtClean="0"/>
            <a:t>жас</a:t>
          </a:r>
          <a:r>
            <a:rPr lang="ru-RU" sz="1400" dirty="0" smtClean="0"/>
            <a:t>. 70-ке </a:t>
          </a:r>
          <a:r>
            <a:rPr lang="ru-RU" sz="1400" dirty="0" err="1" smtClean="0"/>
            <a:t>дейін</a:t>
          </a:r>
          <a:r>
            <a:rPr lang="ru-RU" sz="1400" dirty="0" smtClean="0"/>
            <a:t> </a:t>
          </a:r>
          <a:r>
            <a:rPr lang="ru-RU" sz="1400" dirty="0" err="1" smtClean="0"/>
            <a:t>өмір-өзенімен</a:t>
          </a:r>
          <a:r>
            <a:rPr lang="ru-RU" sz="1400" dirty="0" smtClean="0"/>
            <a:t> </a:t>
          </a:r>
          <a:r>
            <a:rPr lang="ru-RU" sz="1400" dirty="0" err="1" smtClean="0"/>
            <a:t>ағып</a:t>
          </a:r>
          <a:r>
            <a:rPr lang="ru-RU" sz="1400" dirty="0" smtClean="0"/>
            <a:t> </a:t>
          </a:r>
          <a:r>
            <a:rPr lang="ru-RU" sz="1400" dirty="0" err="1" smtClean="0"/>
            <a:t>келуге</a:t>
          </a:r>
          <a:r>
            <a:rPr lang="ru-RU" sz="1400" dirty="0" smtClean="0"/>
            <a:t> </a:t>
          </a:r>
          <a:r>
            <a:rPr lang="ru-RU" sz="1400" dirty="0" err="1" smtClean="0"/>
            <a:t>шамасы</a:t>
          </a:r>
          <a:r>
            <a:rPr lang="ru-RU" sz="1400" dirty="0" smtClean="0"/>
            <a:t> </a:t>
          </a:r>
          <a:r>
            <a:rPr lang="ru-RU" sz="1400" dirty="0" err="1" smtClean="0"/>
            <a:t>келген</a:t>
          </a:r>
          <a:r>
            <a:rPr lang="ru-RU" sz="1400" dirty="0" smtClean="0"/>
            <a:t> </a:t>
          </a:r>
          <a:r>
            <a:rPr lang="ru-RU" sz="1400" dirty="0" err="1" smtClean="0"/>
            <a:t>қарт</a:t>
          </a:r>
          <a:r>
            <a:rPr lang="ru-RU" sz="1400" dirty="0" smtClean="0"/>
            <a:t> </a:t>
          </a:r>
          <a:r>
            <a:rPr lang="ru-RU" sz="1400" dirty="0" err="1" smtClean="0"/>
            <a:t>кісі</a:t>
          </a:r>
          <a:r>
            <a:rPr lang="ru-RU" sz="1400" dirty="0" smtClean="0"/>
            <a:t> </a:t>
          </a:r>
          <a:r>
            <a:rPr lang="ru-RU" sz="1400" dirty="0" err="1" smtClean="0"/>
            <a:t>зейнетақының</a:t>
          </a:r>
          <a:r>
            <a:rPr lang="ru-RU" sz="1400" dirty="0" smtClean="0"/>
            <a:t> </a:t>
          </a:r>
          <a:r>
            <a:rPr lang="ru-RU" sz="1400" dirty="0" err="1" smtClean="0"/>
            <a:t>қызығын</a:t>
          </a:r>
          <a:r>
            <a:rPr lang="ru-RU" sz="1400" dirty="0" smtClean="0"/>
            <a:t> </a:t>
          </a:r>
          <a:r>
            <a:rPr lang="ru-RU" sz="1400" dirty="0" err="1" smtClean="0"/>
            <a:t>сонда</a:t>
          </a:r>
          <a:r>
            <a:rPr lang="ru-RU" sz="1400" dirty="0" smtClean="0"/>
            <a:t> </a:t>
          </a:r>
          <a:r>
            <a:rPr lang="ru-RU" sz="1400" dirty="0" err="1" smtClean="0"/>
            <a:t>ғана</a:t>
          </a:r>
          <a:r>
            <a:rPr lang="ru-RU" sz="1400" dirty="0" smtClean="0"/>
            <a:t> </a:t>
          </a:r>
          <a:r>
            <a:rPr lang="ru-RU" sz="1400" dirty="0" err="1" smtClean="0"/>
            <a:t>көреді</a:t>
          </a:r>
          <a:r>
            <a:rPr lang="ru-RU" sz="1400" dirty="0" smtClean="0"/>
            <a:t>.</a:t>
          </a:r>
          <a:endParaRPr lang="ru-RU" sz="1400" dirty="0"/>
        </a:p>
      </dgm:t>
    </dgm:pt>
    <dgm:pt modelId="{4DFF2A1B-4013-4582-AD50-7AC4FD8D85ED}" type="parTrans" cxnId="{D8AEDC66-F1ED-45BB-9153-352552A25A30}">
      <dgm:prSet/>
      <dgm:spPr/>
      <dgm:t>
        <a:bodyPr/>
        <a:lstStyle/>
        <a:p>
          <a:endParaRPr lang="ru-RU"/>
        </a:p>
      </dgm:t>
    </dgm:pt>
    <dgm:pt modelId="{DED07426-0F6E-4D58-A332-A8B2C123CF91}" type="sibTrans" cxnId="{D8AEDC66-F1ED-45BB-9153-352552A25A30}">
      <dgm:prSet/>
      <dgm:spPr/>
      <dgm:t>
        <a:bodyPr/>
        <a:lstStyle/>
        <a:p>
          <a:endParaRPr lang="ru-RU"/>
        </a:p>
      </dgm:t>
    </dgm:pt>
    <dgm:pt modelId="{35B87E11-7787-47E7-A572-875B50B9EB0A}">
      <dgm:prSet phldrT="[Текст]" custT="1"/>
      <dgm:spPr/>
      <dgm:t>
        <a:bodyPr/>
        <a:lstStyle/>
        <a:p>
          <a:r>
            <a:rPr lang="ru-RU" sz="1400" dirty="0" err="1" smtClean="0"/>
            <a:t>Әлемдегі</a:t>
          </a:r>
          <a:r>
            <a:rPr lang="ru-RU" sz="1400" dirty="0" smtClean="0"/>
            <a:t> </a:t>
          </a:r>
          <a:r>
            <a:rPr lang="ru-RU" sz="1400" dirty="0" err="1" smtClean="0"/>
            <a:t>ең</a:t>
          </a:r>
          <a:r>
            <a:rPr lang="ru-RU" sz="1400" dirty="0" smtClean="0"/>
            <a:t> </a:t>
          </a:r>
          <a:r>
            <a:rPr lang="ru-RU" sz="1400" dirty="0" err="1" smtClean="0"/>
            <a:t>мардымсыз</a:t>
          </a:r>
          <a:r>
            <a:rPr lang="ru-RU" sz="1400" dirty="0" smtClean="0"/>
            <a:t> </a:t>
          </a:r>
          <a:r>
            <a:rPr lang="ru-RU" sz="1400" dirty="0" err="1" smtClean="0"/>
            <a:t>зейнетақыны</a:t>
          </a:r>
          <a:r>
            <a:rPr lang="ru-RU" sz="1400" dirty="0" smtClean="0"/>
            <a:t> Грузия </a:t>
          </a:r>
          <a:r>
            <a:rPr lang="ru-RU" sz="1400" dirty="0" err="1" smtClean="0"/>
            <a:t>халқы</a:t>
          </a:r>
          <a:r>
            <a:rPr lang="ru-RU" sz="1400" dirty="0" smtClean="0"/>
            <a:t> </a:t>
          </a:r>
          <a:r>
            <a:rPr lang="ru-RU" sz="1400" dirty="0" err="1" smtClean="0"/>
            <a:t>алады</a:t>
          </a:r>
          <a:r>
            <a:rPr lang="ru-RU" sz="1400" dirty="0" smtClean="0"/>
            <a:t>. </a:t>
          </a:r>
          <a:r>
            <a:rPr lang="ru-RU" sz="1400" dirty="0" err="1" smtClean="0"/>
            <a:t>Ол</a:t>
          </a:r>
          <a:r>
            <a:rPr lang="ru-RU" sz="1400" dirty="0" smtClean="0"/>
            <a:t> </a:t>
          </a:r>
          <a:r>
            <a:rPr lang="ru-RU" sz="1400" dirty="0" err="1" smtClean="0"/>
            <a:t>жерде</a:t>
          </a:r>
          <a:r>
            <a:rPr lang="ru-RU" sz="1400" dirty="0" smtClean="0"/>
            <a:t> </a:t>
          </a:r>
          <a:r>
            <a:rPr lang="ru-RU" sz="1400" dirty="0" err="1" smtClean="0"/>
            <a:t>зейнетақы</a:t>
          </a:r>
          <a:r>
            <a:rPr lang="ru-RU" sz="1400" dirty="0" smtClean="0"/>
            <a:t> </a:t>
          </a:r>
          <a:r>
            <a:rPr lang="ru-RU" sz="1400" dirty="0" err="1" smtClean="0"/>
            <a:t>құны</a:t>
          </a:r>
          <a:r>
            <a:rPr lang="ru-RU" sz="1400" dirty="0" smtClean="0"/>
            <a:t> бар </a:t>
          </a:r>
          <a:r>
            <a:rPr lang="ru-RU" sz="1400" dirty="0" err="1" smtClean="0"/>
            <a:t>болғаны</a:t>
          </a:r>
          <a:r>
            <a:rPr lang="ru-RU" sz="1400" dirty="0" smtClean="0"/>
            <a:t> 40 </a:t>
          </a:r>
          <a:r>
            <a:rPr lang="ru-RU" sz="1400" dirty="0" err="1" smtClean="0"/>
            <a:t>долларды</a:t>
          </a:r>
          <a:r>
            <a:rPr lang="ru-RU" sz="1400" dirty="0" smtClean="0"/>
            <a:t> </a:t>
          </a:r>
          <a:r>
            <a:rPr lang="ru-RU" sz="1400" dirty="0" err="1" smtClean="0"/>
            <a:t>ғана</a:t>
          </a:r>
          <a:r>
            <a:rPr lang="ru-RU" sz="1400" dirty="0" smtClean="0"/>
            <a:t> </a:t>
          </a:r>
          <a:r>
            <a:rPr lang="ru-RU" sz="1400" dirty="0" err="1" smtClean="0"/>
            <a:t>құрайды</a:t>
          </a:r>
          <a:r>
            <a:rPr lang="ru-RU" sz="1400" dirty="0" smtClean="0"/>
            <a:t>.</a:t>
          </a:r>
          <a:endParaRPr lang="ru-RU" sz="1400" dirty="0"/>
        </a:p>
      </dgm:t>
    </dgm:pt>
    <dgm:pt modelId="{51B8E658-EECA-4A28-ABE9-1ADD2B021653}" type="parTrans" cxnId="{3CF9AFC8-1DF4-4F1F-B2AB-F890C30C5FE4}">
      <dgm:prSet/>
      <dgm:spPr/>
      <dgm:t>
        <a:bodyPr/>
        <a:lstStyle/>
        <a:p>
          <a:endParaRPr lang="ru-RU"/>
        </a:p>
      </dgm:t>
    </dgm:pt>
    <dgm:pt modelId="{A026CC4A-D281-483D-AB1D-3F7B5F13C2CA}" type="sibTrans" cxnId="{3CF9AFC8-1DF4-4F1F-B2AB-F890C30C5FE4}">
      <dgm:prSet/>
      <dgm:spPr/>
      <dgm:t>
        <a:bodyPr/>
        <a:lstStyle/>
        <a:p>
          <a:endParaRPr lang="ru-RU"/>
        </a:p>
      </dgm:t>
    </dgm:pt>
    <dgm:pt modelId="{89F47D0F-297E-4436-A298-D7FF4D5AF29A}">
      <dgm:prSet phldrT="[Текст]" custT="1"/>
      <dgm:spPr/>
      <dgm:t>
        <a:bodyPr/>
        <a:lstStyle/>
        <a:p>
          <a:r>
            <a:rPr lang="ru-RU" sz="1400" dirty="0" smtClean="0"/>
            <a:t>Ал </a:t>
          </a:r>
          <a:r>
            <a:rPr lang="ru-RU" sz="1400" dirty="0" err="1" smtClean="0"/>
            <a:t>әлемдегі</a:t>
          </a:r>
          <a:r>
            <a:rPr lang="ru-RU" sz="1400" dirty="0" smtClean="0"/>
            <a:t> </a:t>
          </a:r>
          <a:r>
            <a:rPr lang="ru-RU" sz="1400" dirty="0" err="1" smtClean="0"/>
            <a:t>ең</a:t>
          </a:r>
          <a:r>
            <a:rPr lang="ru-RU" sz="1400" dirty="0" smtClean="0"/>
            <a:t> </a:t>
          </a:r>
          <a:r>
            <a:rPr lang="ru-RU" sz="1400" dirty="0" err="1" smtClean="0"/>
            <a:t>көп</a:t>
          </a:r>
          <a:r>
            <a:rPr lang="ru-RU" sz="1400" dirty="0" smtClean="0"/>
            <a:t> </a:t>
          </a:r>
          <a:r>
            <a:rPr lang="ru-RU" sz="1400" dirty="0" err="1" smtClean="0"/>
            <a:t>зейнетақы</a:t>
          </a:r>
          <a:r>
            <a:rPr lang="ru-RU" sz="1400" dirty="0" smtClean="0"/>
            <a:t> дат </a:t>
          </a:r>
          <a:r>
            <a:rPr lang="ru-RU" sz="1400" dirty="0" err="1" smtClean="0"/>
            <a:t>қарттарының</a:t>
          </a:r>
          <a:r>
            <a:rPr lang="ru-RU" sz="1400" dirty="0" smtClean="0"/>
            <a:t> </a:t>
          </a:r>
          <a:r>
            <a:rPr lang="ru-RU" sz="1400" dirty="0" err="1" smtClean="0"/>
            <a:t>қалтасында</a:t>
          </a:r>
          <a:r>
            <a:rPr lang="ru-RU" sz="1400" dirty="0" smtClean="0"/>
            <a:t>. </a:t>
          </a:r>
          <a:r>
            <a:rPr lang="ru-RU" sz="1400" dirty="0" err="1" smtClean="0"/>
            <a:t>Дәл</a:t>
          </a:r>
          <a:r>
            <a:rPr lang="ru-RU" sz="1400" dirty="0" smtClean="0"/>
            <a:t> осы </a:t>
          </a:r>
          <a:r>
            <a:rPr lang="ru-RU" sz="1400" dirty="0" err="1" smtClean="0"/>
            <a:t>мемлекетте</a:t>
          </a:r>
          <a:r>
            <a:rPr lang="ru-RU" sz="1400" dirty="0" smtClean="0"/>
            <a:t> </a:t>
          </a:r>
          <a:r>
            <a:rPr lang="ru-RU" sz="1400" dirty="0" err="1" smtClean="0"/>
            <a:t>зейнеткерлер</a:t>
          </a:r>
          <a:r>
            <a:rPr lang="ru-RU" sz="1400" dirty="0" smtClean="0"/>
            <a:t> </a:t>
          </a:r>
          <a:r>
            <a:rPr lang="ru-RU" sz="1400" dirty="0" err="1" smtClean="0"/>
            <a:t>айына</a:t>
          </a:r>
          <a:r>
            <a:rPr lang="ru-RU" sz="1400" dirty="0" smtClean="0"/>
            <a:t> 2800 </a:t>
          </a:r>
          <a:r>
            <a:rPr lang="ru-RU" sz="1400" dirty="0" err="1" smtClean="0"/>
            <a:t>долларды</a:t>
          </a:r>
          <a:r>
            <a:rPr lang="ru-RU" sz="1400" dirty="0" smtClean="0"/>
            <a:t> </a:t>
          </a:r>
          <a:r>
            <a:rPr lang="ru-RU" sz="1400" dirty="0" err="1" smtClean="0"/>
            <a:t>қалтасына</a:t>
          </a:r>
          <a:r>
            <a:rPr lang="ru-RU" sz="1400" dirty="0" smtClean="0"/>
            <a:t> </a:t>
          </a:r>
          <a:r>
            <a:rPr lang="ru-RU" sz="1400" dirty="0" err="1" smtClean="0"/>
            <a:t>басады</a:t>
          </a:r>
          <a:r>
            <a:rPr lang="ru-RU" sz="1400" dirty="0" smtClean="0"/>
            <a:t>.</a:t>
          </a:r>
          <a:endParaRPr lang="ru-RU" sz="1400" dirty="0"/>
        </a:p>
      </dgm:t>
    </dgm:pt>
    <dgm:pt modelId="{05BE49A6-F9AF-429D-ACC6-428EEA712180}" type="parTrans" cxnId="{396CBF1F-D1CE-4AA0-9362-11F4BE12F9EC}">
      <dgm:prSet/>
      <dgm:spPr/>
      <dgm:t>
        <a:bodyPr/>
        <a:lstStyle/>
        <a:p>
          <a:endParaRPr lang="ru-RU"/>
        </a:p>
      </dgm:t>
    </dgm:pt>
    <dgm:pt modelId="{5304B1FC-6C00-4454-9756-4E51E650F7E6}" type="sibTrans" cxnId="{396CBF1F-D1CE-4AA0-9362-11F4BE12F9EC}">
      <dgm:prSet/>
      <dgm:spPr/>
      <dgm:t>
        <a:bodyPr/>
        <a:lstStyle/>
        <a:p>
          <a:endParaRPr lang="ru-RU"/>
        </a:p>
      </dgm:t>
    </dgm:pt>
    <dgm:pt modelId="{542DD522-AE95-4BE9-9F72-28EB83571B7E}">
      <dgm:prSet/>
      <dgm:spPr/>
      <dgm:t>
        <a:bodyPr/>
        <a:lstStyle/>
        <a:p>
          <a:r>
            <a:rPr lang="ru-RU" b="0" dirty="0" err="1" smtClean="0"/>
            <a:t>Әлемдегі</a:t>
          </a:r>
          <a:r>
            <a:rPr lang="ru-RU" b="0" dirty="0" smtClean="0"/>
            <a:t> </a:t>
          </a:r>
          <a:r>
            <a:rPr lang="ru-RU" b="0" dirty="0" err="1" smtClean="0"/>
            <a:t>ең</a:t>
          </a:r>
          <a:r>
            <a:rPr lang="ru-RU" b="0" dirty="0" smtClean="0"/>
            <a:t> </a:t>
          </a:r>
          <a:r>
            <a:rPr lang="ru-RU" b="0" dirty="0" err="1" smtClean="0"/>
            <a:t>көп</a:t>
          </a:r>
          <a:r>
            <a:rPr lang="ru-RU" b="0" dirty="0" smtClean="0"/>
            <a:t> </a:t>
          </a:r>
          <a:r>
            <a:rPr lang="ru-RU" b="0" dirty="0" err="1" smtClean="0"/>
            <a:t>зейнетақы</a:t>
          </a:r>
          <a:r>
            <a:rPr lang="ru-RU" b="0" dirty="0" smtClean="0"/>
            <a:t> </a:t>
          </a:r>
          <a:r>
            <a:rPr lang="ru-RU" b="0" dirty="0" err="1" smtClean="0"/>
            <a:t>иесі</a:t>
          </a:r>
          <a:r>
            <a:rPr lang="ru-RU" b="0" dirty="0" smtClean="0"/>
            <a:t> </a:t>
          </a:r>
          <a:r>
            <a:rPr lang="ru-RU" b="0" dirty="0" err="1" smtClean="0"/>
            <a:t>ретінде</a:t>
          </a:r>
          <a:r>
            <a:rPr lang="ru-RU" b="0" dirty="0" smtClean="0"/>
            <a:t> швед Перси </a:t>
          </a:r>
          <a:r>
            <a:rPr lang="ru-RU" b="0" dirty="0" err="1" smtClean="0"/>
            <a:t>Барневиктің</a:t>
          </a:r>
          <a:r>
            <a:rPr lang="ru-RU" b="0" dirty="0" smtClean="0"/>
            <a:t> </a:t>
          </a:r>
          <a:r>
            <a:rPr lang="ru-RU" b="0" dirty="0" err="1" smtClean="0"/>
            <a:t>есімін</a:t>
          </a:r>
          <a:r>
            <a:rPr lang="ru-RU" b="0" dirty="0" smtClean="0"/>
            <a:t> </a:t>
          </a:r>
          <a:r>
            <a:rPr lang="ru-RU" b="0" dirty="0" err="1" smtClean="0"/>
            <a:t>елемей</a:t>
          </a:r>
          <a:r>
            <a:rPr lang="ru-RU" b="0" dirty="0" smtClean="0"/>
            <a:t> </a:t>
          </a:r>
          <a:r>
            <a:rPr lang="ru-RU" b="0" dirty="0" err="1" smtClean="0"/>
            <a:t>өтуге</a:t>
          </a:r>
          <a:r>
            <a:rPr lang="ru-RU" b="0" dirty="0" smtClean="0"/>
            <a:t> </a:t>
          </a:r>
          <a:r>
            <a:rPr lang="ru-RU" b="0" dirty="0" err="1" smtClean="0"/>
            <a:t>болмас</a:t>
          </a:r>
          <a:r>
            <a:rPr lang="ru-RU" b="0" dirty="0" smtClean="0"/>
            <a:t>. </a:t>
          </a:r>
          <a:r>
            <a:rPr lang="ru-RU" b="0" dirty="0" err="1" smtClean="0"/>
            <a:t>Инвестициялық</a:t>
          </a:r>
          <a:r>
            <a:rPr lang="ru-RU" b="0" dirty="0" smtClean="0"/>
            <a:t> </a:t>
          </a:r>
          <a:r>
            <a:rPr lang="ru-RU" b="0" dirty="0" err="1" smtClean="0"/>
            <a:t>қордың</a:t>
          </a:r>
          <a:r>
            <a:rPr lang="ru-RU" b="0" dirty="0" smtClean="0"/>
            <a:t> </a:t>
          </a:r>
          <a:r>
            <a:rPr lang="ru-RU" b="0" dirty="0" err="1" smtClean="0"/>
            <a:t>басқармасында</a:t>
          </a:r>
          <a:r>
            <a:rPr lang="ru-RU" b="0" dirty="0" smtClean="0"/>
            <a:t> </a:t>
          </a:r>
          <a:r>
            <a:rPr lang="ru-RU" b="0" dirty="0" err="1" smtClean="0"/>
            <a:t>атқарушы</a:t>
          </a:r>
          <a:r>
            <a:rPr lang="ru-RU" b="0" dirty="0" smtClean="0"/>
            <a:t> </a:t>
          </a:r>
          <a:r>
            <a:rPr lang="ru-RU" b="0" dirty="0" err="1" smtClean="0"/>
            <a:t>болып</a:t>
          </a:r>
          <a:r>
            <a:rPr lang="ru-RU" b="0" dirty="0" smtClean="0"/>
            <a:t> </a:t>
          </a:r>
          <a:r>
            <a:rPr lang="ru-RU" b="0" dirty="0" err="1" smtClean="0"/>
            <a:t>жұмыс</a:t>
          </a:r>
          <a:r>
            <a:rPr lang="ru-RU" b="0" dirty="0" smtClean="0"/>
            <a:t> </a:t>
          </a:r>
          <a:r>
            <a:rPr lang="ru-RU" b="0" dirty="0" err="1" smtClean="0"/>
            <a:t>жасаған</a:t>
          </a:r>
          <a:r>
            <a:rPr lang="ru-RU" b="0" dirty="0" smtClean="0"/>
            <a:t> </a:t>
          </a:r>
          <a:r>
            <a:rPr lang="ru-RU" b="0" dirty="0" err="1" smtClean="0"/>
            <a:t>кезінде</a:t>
          </a:r>
          <a:r>
            <a:rPr lang="ru-RU" b="0" dirty="0" smtClean="0"/>
            <a:t> </a:t>
          </a:r>
          <a:r>
            <a:rPr lang="ru-RU" b="0" dirty="0" err="1" smtClean="0"/>
            <a:t>ол</a:t>
          </a:r>
          <a:r>
            <a:rPr lang="ru-RU" b="0" dirty="0" smtClean="0"/>
            <a:t> </a:t>
          </a:r>
          <a:r>
            <a:rPr lang="ru-RU" b="0" dirty="0" err="1" smtClean="0"/>
            <a:t>өзінің</a:t>
          </a:r>
          <a:r>
            <a:rPr lang="ru-RU" b="0" dirty="0" smtClean="0"/>
            <a:t> </a:t>
          </a:r>
          <a:r>
            <a:rPr lang="ru-RU" b="0" dirty="0" err="1" smtClean="0"/>
            <a:t>зейнеткерлік</a:t>
          </a:r>
          <a:r>
            <a:rPr lang="ru-RU" b="0" dirty="0" smtClean="0"/>
            <a:t> </a:t>
          </a:r>
          <a:r>
            <a:rPr lang="ru-RU" b="0" dirty="0" err="1" smtClean="0"/>
            <a:t>қорына</a:t>
          </a:r>
          <a:r>
            <a:rPr lang="ru-RU" b="0" dirty="0" smtClean="0"/>
            <a:t> 100.000.000 доллар </a:t>
          </a:r>
          <a:r>
            <a:rPr lang="ru-RU" b="0" dirty="0" err="1" smtClean="0"/>
            <a:t>жинаған</a:t>
          </a:r>
          <a:r>
            <a:rPr lang="ru-RU" b="0" dirty="0" smtClean="0"/>
            <a:t>.</a:t>
          </a:r>
          <a:endParaRPr lang="ru-RU" b="0" dirty="0"/>
        </a:p>
      </dgm:t>
    </dgm:pt>
    <dgm:pt modelId="{A4221CC5-7C18-485D-A772-9BA579D66177}" type="parTrans" cxnId="{F4494838-37A4-4FA1-9968-5686C999C750}">
      <dgm:prSet/>
      <dgm:spPr/>
      <dgm:t>
        <a:bodyPr/>
        <a:lstStyle/>
        <a:p>
          <a:endParaRPr lang="ru-RU"/>
        </a:p>
      </dgm:t>
    </dgm:pt>
    <dgm:pt modelId="{2F0DA45B-8BF4-45CC-846F-266A490552F5}" type="sibTrans" cxnId="{F4494838-37A4-4FA1-9968-5686C999C750}">
      <dgm:prSet/>
      <dgm:spPr/>
      <dgm:t>
        <a:bodyPr/>
        <a:lstStyle/>
        <a:p>
          <a:endParaRPr lang="ru-RU"/>
        </a:p>
      </dgm:t>
    </dgm:pt>
    <dgm:pt modelId="{B5118AFD-57BA-43EF-B8DE-AC8FFC0B3614}">
      <dgm:prSet custT="1"/>
      <dgm:spPr/>
      <dgm:t>
        <a:bodyPr/>
        <a:lstStyle/>
        <a:p>
          <a:r>
            <a:rPr lang="ru-RU" sz="1400" dirty="0" smtClean="0"/>
            <a:t>Ал </a:t>
          </a:r>
          <a:r>
            <a:rPr lang="ru-RU" sz="1400" dirty="0" err="1" smtClean="0"/>
            <a:t>қытайда</a:t>
          </a:r>
          <a:r>
            <a:rPr lang="ru-RU" sz="1400" dirty="0" smtClean="0"/>
            <a:t> тек </a:t>
          </a:r>
          <a:r>
            <a:rPr lang="ru-RU" sz="1400" dirty="0" err="1" smtClean="0"/>
            <a:t>әскери</a:t>
          </a:r>
          <a:r>
            <a:rPr lang="ru-RU" sz="1400" dirty="0" smtClean="0"/>
            <a:t> </a:t>
          </a:r>
          <a:r>
            <a:rPr lang="ru-RU" sz="1400" dirty="0" err="1" smtClean="0"/>
            <a:t>шені</a:t>
          </a:r>
          <a:r>
            <a:rPr lang="ru-RU" sz="1400" dirty="0" smtClean="0"/>
            <a:t> бар, не </a:t>
          </a:r>
          <a:r>
            <a:rPr lang="ru-RU" sz="1400" dirty="0" err="1" smtClean="0"/>
            <a:t>болған</a:t>
          </a:r>
          <a:r>
            <a:rPr lang="ru-RU" sz="1400" dirty="0" smtClean="0"/>
            <a:t> </a:t>
          </a:r>
          <a:r>
            <a:rPr lang="ru-RU" sz="1400" dirty="0" err="1" smtClean="0"/>
            <a:t>қарттар</a:t>
          </a:r>
          <a:r>
            <a:rPr lang="ru-RU" sz="1400" dirty="0" smtClean="0"/>
            <a:t> </a:t>
          </a:r>
          <a:r>
            <a:rPr lang="ru-RU" sz="1400" dirty="0" err="1" smtClean="0"/>
            <a:t>ғана</a:t>
          </a:r>
          <a:r>
            <a:rPr lang="ru-RU" sz="1400" dirty="0" smtClean="0"/>
            <a:t> </a:t>
          </a:r>
          <a:r>
            <a:rPr lang="ru-RU" sz="1400" dirty="0" err="1" smtClean="0"/>
            <a:t>зейнетке</a:t>
          </a:r>
          <a:r>
            <a:rPr lang="ru-RU" sz="1400" dirty="0" smtClean="0"/>
            <a:t> </a:t>
          </a:r>
          <a:r>
            <a:rPr lang="ru-RU" sz="1400" dirty="0" err="1" smtClean="0"/>
            <a:t>шығып</a:t>
          </a:r>
          <a:r>
            <a:rPr lang="ru-RU" sz="1400" dirty="0" smtClean="0"/>
            <a:t>, </a:t>
          </a:r>
          <a:r>
            <a:rPr lang="ru-RU" sz="1400" dirty="0" err="1" smtClean="0"/>
            <a:t>өзіне</a:t>
          </a:r>
          <a:r>
            <a:rPr lang="ru-RU" sz="1400" dirty="0" smtClean="0"/>
            <a:t> </a:t>
          </a:r>
          <a:r>
            <a:rPr lang="ru-RU" sz="1000" dirty="0" err="1" smtClean="0"/>
            <a:t>тиесілі</a:t>
          </a:r>
          <a:r>
            <a:rPr lang="ru-RU" sz="1000" dirty="0" smtClean="0"/>
            <a:t> </a:t>
          </a:r>
          <a:r>
            <a:rPr lang="ru-RU" sz="1000" dirty="0" err="1" smtClean="0"/>
            <a:t>қаражатын</a:t>
          </a:r>
          <a:r>
            <a:rPr lang="ru-RU" sz="1000" dirty="0" smtClean="0"/>
            <a:t> </a:t>
          </a:r>
          <a:r>
            <a:rPr lang="ru-RU" sz="1000" dirty="0" err="1" smtClean="0"/>
            <a:t>алады</a:t>
          </a:r>
          <a:endParaRPr lang="ru-RU" sz="1000" dirty="0"/>
        </a:p>
      </dgm:t>
    </dgm:pt>
    <dgm:pt modelId="{5FB9D0E5-7781-4A5F-B2A9-C5C0A9D66CD0}" type="parTrans" cxnId="{53813A92-642C-41B5-9A62-744957F9304E}">
      <dgm:prSet/>
      <dgm:spPr/>
      <dgm:t>
        <a:bodyPr/>
        <a:lstStyle/>
        <a:p>
          <a:endParaRPr lang="ru-RU"/>
        </a:p>
      </dgm:t>
    </dgm:pt>
    <dgm:pt modelId="{1F3D9B53-3E50-474B-A53A-97F3599C4FDD}" type="sibTrans" cxnId="{53813A92-642C-41B5-9A62-744957F9304E}">
      <dgm:prSet/>
      <dgm:spPr/>
      <dgm:t>
        <a:bodyPr/>
        <a:lstStyle/>
        <a:p>
          <a:endParaRPr lang="ru-RU"/>
        </a:p>
      </dgm:t>
    </dgm:pt>
    <dgm:pt modelId="{AF112020-2E6F-48D5-8EFE-11C7FFD4249C}" type="pres">
      <dgm:prSet presAssocID="{03704D76-6122-46CE-84F9-DF5C31CB383D}" presName="hierChild1" presStyleCnt="0">
        <dgm:presLayoutVars>
          <dgm:chPref val="1"/>
          <dgm:dir/>
          <dgm:animOne val="branch"/>
          <dgm:animLvl val="lvl"/>
          <dgm:resizeHandles/>
        </dgm:presLayoutVars>
      </dgm:prSet>
      <dgm:spPr/>
      <dgm:t>
        <a:bodyPr/>
        <a:lstStyle/>
        <a:p>
          <a:endParaRPr lang="ru-RU"/>
        </a:p>
      </dgm:t>
    </dgm:pt>
    <dgm:pt modelId="{D0E63438-6271-4404-88F7-09F1A4CF37E7}" type="pres">
      <dgm:prSet presAssocID="{444B457B-67A5-4D15-906C-93C478B28733}" presName="hierRoot1" presStyleCnt="0"/>
      <dgm:spPr/>
    </dgm:pt>
    <dgm:pt modelId="{2B6AE964-BDC7-471A-83D9-DF37C9D114DE}" type="pres">
      <dgm:prSet presAssocID="{444B457B-67A5-4D15-906C-93C478B28733}" presName="composite" presStyleCnt="0"/>
      <dgm:spPr/>
    </dgm:pt>
    <dgm:pt modelId="{45A91021-B562-46F5-A040-C6539F3A9124}" type="pres">
      <dgm:prSet presAssocID="{444B457B-67A5-4D15-906C-93C478B28733}" presName="background" presStyleLbl="node0" presStyleIdx="0" presStyleCnt="1"/>
      <dgm:spPr/>
    </dgm:pt>
    <dgm:pt modelId="{2999E6ED-5441-45D6-8AC7-2A55FE42217E}" type="pres">
      <dgm:prSet presAssocID="{444B457B-67A5-4D15-906C-93C478B28733}" presName="text" presStyleLbl="fgAcc0" presStyleIdx="0" presStyleCnt="1" custScaleX="152118" custScaleY="151723">
        <dgm:presLayoutVars>
          <dgm:chPref val="3"/>
        </dgm:presLayoutVars>
      </dgm:prSet>
      <dgm:spPr/>
      <dgm:t>
        <a:bodyPr/>
        <a:lstStyle/>
        <a:p>
          <a:endParaRPr lang="ru-RU"/>
        </a:p>
      </dgm:t>
    </dgm:pt>
    <dgm:pt modelId="{E66D9C63-2309-4C37-9B0E-B6B3767B239A}" type="pres">
      <dgm:prSet presAssocID="{444B457B-67A5-4D15-906C-93C478B28733}" presName="hierChild2" presStyleCnt="0"/>
      <dgm:spPr/>
    </dgm:pt>
    <dgm:pt modelId="{6CD65DA2-1FC8-42EE-8F1F-CA648B922AD4}" type="pres">
      <dgm:prSet presAssocID="{51B8E658-EECA-4A28-ABE9-1ADD2B021653}" presName="Name10" presStyleLbl="parChTrans1D2" presStyleIdx="0" presStyleCnt="4"/>
      <dgm:spPr/>
      <dgm:t>
        <a:bodyPr/>
        <a:lstStyle/>
        <a:p>
          <a:endParaRPr lang="ru-RU"/>
        </a:p>
      </dgm:t>
    </dgm:pt>
    <dgm:pt modelId="{3656E44C-9201-4FF7-8D05-DFDB87E259D0}" type="pres">
      <dgm:prSet presAssocID="{35B87E11-7787-47E7-A572-875B50B9EB0A}" presName="hierRoot2" presStyleCnt="0"/>
      <dgm:spPr/>
    </dgm:pt>
    <dgm:pt modelId="{B2C9453B-59FC-42B1-A411-F7151B67F750}" type="pres">
      <dgm:prSet presAssocID="{35B87E11-7787-47E7-A572-875B50B9EB0A}" presName="composite2" presStyleCnt="0"/>
      <dgm:spPr/>
    </dgm:pt>
    <dgm:pt modelId="{2422494F-9F30-4920-9667-7FFE463DB5AD}" type="pres">
      <dgm:prSet presAssocID="{35B87E11-7787-47E7-A572-875B50B9EB0A}" presName="background2" presStyleLbl="node2" presStyleIdx="0" presStyleCnt="4"/>
      <dgm:spPr/>
    </dgm:pt>
    <dgm:pt modelId="{2E7A8683-A6E7-4083-B239-3CBCC4F1D693}" type="pres">
      <dgm:prSet presAssocID="{35B87E11-7787-47E7-A572-875B50B9EB0A}" presName="text2" presStyleLbl="fgAcc2" presStyleIdx="0" presStyleCnt="4" custScaleY="148426" custLinFactNeighborX="-80" custLinFactNeighborY="-18338">
        <dgm:presLayoutVars>
          <dgm:chPref val="3"/>
        </dgm:presLayoutVars>
      </dgm:prSet>
      <dgm:spPr/>
      <dgm:t>
        <a:bodyPr/>
        <a:lstStyle/>
        <a:p>
          <a:endParaRPr lang="ru-RU"/>
        </a:p>
      </dgm:t>
    </dgm:pt>
    <dgm:pt modelId="{30CFE977-B59F-4DBE-90E7-3D781919A1E5}" type="pres">
      <dgm:prSet presAssocID="{35B87E11-7787-47E7-A572-875B50B9EB0A}" presName="hierChild3" presStyleCnt="0"/>
      <dgm:spPr/>
    </dgm:pt>
    <dgm:pt modelId="{1539067D-2B2A-462A-B393-235D01A7364A}" type="pres">
      <dgm:prSet presAssocID="{05BE49A6-F9AF-429D-ACC6-428EEA712180}" presName="Name10" presStyleLbl="parChTrans1D2" presStyleIdx="1" presStyleCnt="4"/>
      <dgm:spPr/>
      <dgm:t>
        <a:bodyPr/>
        <a:lstStyle/>
        <a:p>
          <a:endParaRPr lang="ru-RU"/>
        </a:p>
      </dgm:t>
    </dgm:pt>
    <dgm:pt modelId="{EED46A6F-58D4-4450-B693-95000FAD431E}" type="pres">
      <dgm:prSet presAssocID="{89F47D0F-297E-4436-A298-D7FF4D5AF29A}" presName="hierRoot2" presStyleCnt="0"/>
      <dgm:spPr/>
    </dgm:pt>
    <dgm:pt modelId="{FF82BD11-9B4E-46DB-84DE-CB31A1424825}" type="pres">
      <dgm:prSet presAssocID="{89F47D0F-297E-4436-A298-D7FF4D5AF29A}" presName="composite2" presStyleCnt="0"/>
      <dgm:spPr/>
    </dgm:pt>
    <dgm:pt modelId="{A588FFAB-82E9-46B4-8878-C3A4A8BBA696}" type="pres">
      <dgm:prSet presAssocID="{89F47D0F-297E-4436-A298-D7FF4D5AF29A}" presName="background2" presStyleLbl="node2" presStyleIdx="1" presStyleCnt="4"/>
      <dgm:spPr/>
    </dgm:pt>
    <dgm:pt modelId="{95D42F19-F9A0-4F7F-BCCE-C136D855E734}" type="pres">
      <dgm:prSet presAssocID="{89F47D0F-297E-4436-A298-D7FF4D5AF29A}" presName="text2" presStyleLbl="fgAcc2" presStyleIdx="1" presStyleCnt="4" custScaleY="156694">
        <dgm:presLayoutVars>
          <dgm:chPref val="3"/>
        </dgm:presLayoutVars>
      </dgm:prSet>
      <dgm:spPr/>
      <dgm:t>
        <a:bodyPr/>
        <a:lstStyle/>
        <a:p>
          <a:endParaRPr lang="ru-RU"/>
        </a:p>
      </dgm:t>
    </dgm:pt>
    <dgm:pt modelId="{557D4AA8-3BDC-4304-9E13-A2FADC6AEF15}" type="pres">
      <dgm:prSet presAssocID="{89F47D0F-297E-4436-A298-D7FF4D5AF29A}" presName="hierChild3" presStyleCnt="0"/>
      <dgm:spPr/>
    </dgm:pt>
    <dgm:pt modelId="{89E4B937-75B7-4CC7-8818-B4F9EFDC3F1B}" type="pres">
      <dgm:prSet presAssocID="{A4221CC5-7C18-485D-A772-9BA579D66177}" presName="Name10" presStyleLbl="parChTrans1D2" presStyleIdx="2" presStyleCnt="4"/>
      <dgm:spPr/>
      <dgm:t>
        <a:bodyPr/>
        <a:lstStyle/>
        <a:p>
          <a:endParaRPr lang="ru-RU"/>
        </a:p>
      </dgm:t>
    </dgm:pt>
    <dgm:pt modelId="{DBA61984-90D7-4E99-A02E-B0DB66279895}" type="pres">
      <dgm:prSet presAssocID="{542DD522-AE95-4BE9-9F72-28EB83571B7E}" presName="hierRoot2" presStyleCnt="0"/>
      <dgm:spPr/>
    </dgm:pt>
    <dgm:pt modelId="{57110F49-266F-4D09-B3BB-CF3B096B7CA6}" type="pres">
      <dgm:prSet presAssocID="{542DD522-AE95-4BE9-9F72-28EB83571B7E}" presName="composite2" presStyleCnt="0"/>
      <dgm:spPr/>
    </dgm:pt>
    <dgm:pt modelId="{48B84DAD-C0F3-4C58-B613-16BA97A4F8EF}" type="pres">
      <dgm:prSet presAssocID="{542DD522-AE95-4BE9-9F72-28EB83571B7E}" presName="background2" presStyleLbl="node2" presStyleIdx="2" presStyleCnt="4"/>
      <dgm:spPr/>
    </dgm:pt>
    <dgm:pt modelId="{DC59CAF4-5D24-47AD-9C2D-A52359AE6C2B}" type="pres">
      <dgm:prSet presAssocID="{542DD522-AE95-4BE9-9F72-28EB83571B7E}" presName="text2" presStyleLbl="fgAcc2" presStyleIdx="2" presStyleCnt="4" custScaleY="147218">
        <dgm:presLayoutVars>
          <dgm:chPref val="3"/>
        </dgm:presLayoutVars>
      </dgm:prSet>
      <dgm:spPr/>
      <dgm:t>
        <a:bodyPr/>
        <a:lstStyle/>
        <a:p>
          <a:endParaRPr lang="ru-RU"/>
        </a:p>
      </dgm:t>
    </dgm:pt>
    <dgm:pt modelId="{E35211BA-9D11-4A0A-B12F-2232C94C23CA}" type="pres">
      <dgm:prSet presAssocID="{542DD522-AE95-4BE9-9F72-28EB83571B7E}" presName="hierChild3" presStyleCnt="0"/>
      <dgm:spPr/>
    </dgm:pt>
    <dgm:pt modelId="{FBA482C2-484D-42FC-914C-A211147CE03A}" type="pres">
      <dgm:prSet presAssocID="{5FB9D0E5-7781-4A5F-B2A9-C5C0A9D66CD0}" presName="Name10" presStyleLbl="parChTrans1D2" presStyleIdx="3" presStyleCnt="4"/>
      <dgm:spPr/>
      <dgm:t>
        <a:bodyPr/>
        <a:lstStyle/>
        <a:p>
          <a:endParaRPr lang="ru-RU"/>
        </a:p>
      </dgm:t>
    </dgm:pt>
    <dgm:pt modelId="{CCF1617D-4C82-4F13-9170-B1765D46AC68}" type="pres">
      <dgm:prSet presAssocID="{B5118AFD-57BA-43EF-B8DE-AC8FFC0B3614}" presName="hierRoot2" presStyleCnt="0"/>
      <dgm:spPr/>
    </dgm:pt>
    <dgm:pt modelId="{0947B5E9-7851-4DD2-BE49-EF238DF3DDF1}" type="pres">
      <dgm:prSet presAssocID="{B5118AFD-57BA-43EF-B8DE-AC8FFC0B3614}" presName="composite2" presStyleCnt="0"/>
      <dgm:spPr/>
    </dgm:pt>
    <dgm:pt modelId="{C5BE471E-0BA0-405E-B8DD-80F60DCAFBAE}" type="pres">
      <dgm:prSet presAssocID="{B5118AFD-57BA-43EF-B8DE-AC8FFC0B3614}" presName="background2" presStyleLbl="node2" presStyleIdx="3" presStyleCnt="4"/>
      <dgm:spPr/>
    </dgm:pt>
    <dgm:pt modelId="{D5C8893A-DA93-4DAE-A2F1-12A7153D2862}" type="pres">
      <dgm:prSet presAssocID="{B5118AFD-57BA-43EF-B8DE-AC8FFC0B3614}" presName="text2" presStyleLbl="fgAcc2" presStyleIdx="3" presStyleCnt="4" custScaleY="174388">
        <dgm:presLayoutVars>
          <dgm:chPref val="3"/>
        </dgm:presLayoutVars>
      </dgm:prSet>
      <dgm:spPr/>
      <dgm:t>
        <a:bodyPr/>
        <a:lstStyle/>
        <a:p>
          <a:endParaRPr lang="ru-RU"/>
        </a:p>
      </dgm:t>
    </dgm:pt>
    <dgm:pt modelId="{7972AF26-913E-43B1-BCB8-279A76582DE6}" type="pres">
      <dgm:prSet presAssocID="{B5118AFD-57BA-43EF-B8DE-AC8FFC0B3614}" presName="hierChild3" presStyleCnt="0"/>
      <dgm:spPr/>
    </dgm:pt>
  </dgm:ptLst>
  <dgm:cxnLst>
    <dgm:cxn modelId="{F4494838-37A4-4FA1-9968-5686C999C750}" srcId="{444B457B-67A5-4D15-906C-93C478B28733}" destId="{542DD522-AE95-4BE9-9F72-28EB83571B7E}" srcOrd="2" destOrd="0" parTransId="{A4221CC5-7C18-485D-A772-9BA579D66177}" sibTransId="{2F0DA45B-8BF4-45CC-846F-266A490552F5}"/>
    <dgm:cxn modelId="{26F6E6DE-3B06-4FFC-B04F-F85557D00846}" type="presOf" srcId="{B5118AFD-57BA-43EF-B8DE-AC8FFC0B3614}" destId="{D5C8893A-DA93-4DAE-A2F1-12A7153D2862}" srcOrd="0" destOrd="0" presId="urn:microsoft.com/office/officeart/2005/8/layout/hierarchy1"/>
    <dgm:cxn modelId="{D8AEDC66-F1ED-45BB-9153-352552A25A30}" srcId="{03704D76-6122-46CE-84F9-DF5C31CB383D}" destId="{444B457B-67A5-4D15-906C-93C478B28733}" srcOrd="0" destOrd="0" parTransId="{4DFF2A1B-4013-4582-AD50-7AC4FD8D85ED}" sibTransId="{DED07426-0F6E-4D58-A332-A8B2C123CF91}"/>
    <dgm:cxn modelId="{9AA7009E-49B1-4609-8B34-A576B48C4246}" type="presOf" srcId="{542DD522-AE95-4BE9-9F72-28EB83571B7E}" destId="{DC59CAF4-5D24-47AD-9C2D-A52359AE6C2B}" srcOrd="0" destOrd="0" presId="urn:microsoft.com/office/officeart/2005/8/layout/hierarchy1"/>
    <dgm:cxn modelId="{396CBF1F-D1CE-4AA0-9362-11F4BE12F9EC}" srcId="{444B457B-67A5-4D15-906C-93C478B28733}" destId="{89F47D0F-297E-4436-A298-D7FF4D5AF29A}" srcOrd="1" destOrd="0" parTransId="{05BE49A6-F9AF-429D-ACC6-428EEA712180}" sibTransId="{5304B1FC-6C00-4454-9756-4E51E650F7E6}"/>
    <dgm:cxn modelId="{FEE9CB0A-5390-4127-88B4-2A77ABA06713}" type="presOf" srcId="{A4221CC5-7C18-485D-A772-9BA579D66177}" destId="{89E4B937-75B7-4CC7-8818-B4F9EFDC3F1B}" srcOrd="0" destOrd="0" presId="urn:microsoft.com/office/officeart/2005/8/layout/hierarchy1"/>
    <dgm:cxn modelId="{3CF9AFC8-1DF4-4F1F-B2AB-F890C30C5FE4}" srcId="{444B457B-67A5-4D15-906C-93C478B28733}" destId="{35B87E11-7787-47E7-A572-875B50B9EB0A}" srcOrd="0" destOrd="0" parTransId="{51B8E658-EECA-4A28-ABE9-1ADD2B021653}" sibTransId="{A026CC4A-D281-483D-AB1D-3F7B5F13C2CA}"/>
    <dgm:cxn modelId="{9F1EEEF1-4B76-49EA-81EC-629834848176}" type="presOf" srcId="{03704D76-6122-46CE-84F9-DF5C31CB383D}" destId="{AF112020-2E6F-48D5-8EFE-11C7FFD4249C}" srcOrd="0" destOrd="0" presId="urn:microsoft.com/office/officeart/2005/8/layout/hierarchy1"/>
    <dgm:cxn modelId="{7E34F66B-0A4C-4DBE-A7F0-BC75766D5975}" type="presOf" srcId="{05BE49A6-F9AF-429D-ACC6-428EEA712180}" destId="{1539067D-2B2A-462A-B393-235D01A7364A}" srcOrd="0" destOrd="0" presId="urn:microsoft.com/office/officeart/2005/8/layout/hierarchy1"/>
    <dgm:cxn modelId="{729BB8E2-426A-47C0-9A0A-218D36024CD2}" type="presOf" srcId="{444B457B-67A5-4D15-906C-93C478B28733}" destId="{2999E6ED-5441-45D6-8AC7-2A55FE42217E}" srcOrd="0" destOrd="0" presId="urn:microsoft.com/office/officeart/2005/8/layout/hierarchy1"/>
    <dgm:cxn modelId="{1287BB59-6163-4317-8DC7-227273538792}" type="presOf" srcId="{89F47D0F-297E-4436-A298-D7FF4D5AF29A}" destId="{95D42F19-F9A0-4F7F-BCCE-C136D855E734}" srcOrd="0" destOrd="0" presId="urn:microsoft.com/office/officeart/2005/8/layout/hierarchy1"/>
    <dgm:cxn modelId="{C0389EA1-56D3-464C-86CE-7C48368A4071}" type="presOf" srcId="{51B8E658-EECA-4A28-ABE9-1ADD2B021653}" destId="{6CD65DA2-1FC8-42EE-8F1F-CA648B922AD4}" srcOrd="0" destOrd="0" presId="urn:microsoft.com/office/officeart/2005/8/layout/hierarchy1"/>
    <dgm:cxn modelId="{0A364AA2-FDE9-48C8-A2E7-7D10B71C3532}" type="presOf" srcId="{5FB9D0E5-7781-4A5F-B2A9-C5C0A9D66CD0}" destId="{FBA482C2-484D-42FC-914C-A211147CE03A}" srcOrd="0" destOrd="0" presId="urn:microsoft.com/office/officeart/2005/8/layout/hierarchy1"/>
    <dgm:cxn modelId="{9CC01A30-54B3-4688-8999-5B367E328E05}" type="presOf" srcId="{35B87E11-7787-47E7-A572-875B50B9EB0A}" destId="{2E7A8683-A6E7-4083-B239-3CBCC4F1D693}" srcOrd="0" destOrd="0" presId="urn:microsoft.com/office/officeart/2005/8/layout/hierarchy1"/>
    <dgm:cxn modelId="{53813A92-642C-41B5-9A62-744957F9304E}" srcId="{444B457B-67A5-4D15-906C-93C478B28733}" destId="{B5118AFD-57BA-43EF-B8DE-AC8FFC0B3614}" srcOrd="3" destOrd="0" parTransId="{5FB9D0E5-7781-4A5F-B2A9-C5C0A9D66CD0}" sibTransId="{1F3D9B53-3E50-474B-A53A-97F3599C4FDD}"/>
    <dgm:cxn modelId="{DBFF5729-9D33-47E1-A799-FC256637BD30}" type="presParOf" srcId="{AF112020-2E6F-48D5-8EFE-11C7FFD4249C}" destId="{D0E63438-6271-4404-88F7-09F1A4CF37E7}" srcOrd="0" destOrd="0" presId="urn:microsoft.com/office/officeart/2005/8/layout/hierarchy1"/>
    <dgm:cxn modelId="{A408732F-BFF8-439E-B9AA-251B46144BF0}" type="presParOf" srcId="{D0E63438-6271-4404-88F7-09F1A4CF37E7}" destId="{2B6AE964-BDC7-471A-83D9-DF37C9D114DE}" srcOrd="0" destOrd="0" presId="urn:microsoft.com/office/officeart/2005/8/layout/hierarchy1"/>
    <dgm:cxn modelId="{FF7390F2-B9E0-4A3F-A3B8-8F8FB239BA8B}" type="presParOf" srcId="{2B6AE964-BDC7-471A-83D9-DF37C9D114DE}" destId="{45A91021-B562-46F5-A040-C6539F3A9124}" srcOrd="0" destOrd="0" presId="urn:microsoft.com/office/officeart/2005/8/layout/hierarchy1"/>
    <dgm:cxn modelId="{318932DC-6533-40C5-963E-228BAEB85194}" type="presParOf" srcId="{2B6AE964-BDC7-471A-83D9-DF37C9D114DE}" destId="{2999E6ED-5441-45D6-8AC7-2A55FE42217E}" srcOrd="1" destOrd="0" presId="urn:microsoft.com/office/officeart/2005/8/layout/hierarchy1"/>
    <dgm:cxn modelId="{F40072A6-86E0-4D0C-B9E7-B0DB55024F91}" type="presParOf" srcId="{D0E63438-6271-4404-88F7-09F1A4CF37E7}" destId="{E66D9C63-2309-4C37-9B0E-B6B3767B239A}" srcOrd="1" destOrd="0" presId="urn:microsoft.com/office/officeart/2005/8/layout/hierarchy1"/>
    <dgm:cxn modelId="{4BFCBC9C-C879-487A-B8E2-C7F7732917F3}" type="presParOf" srcId="{E66D9C63-2309-4C37-9B0E-B6B3767B239A}" destId="{6CD65DA2-1FC8-42EE-8F1F-CA648B922AD4}" srcOrd="0" destOrd="0" presId="urn:microsoft.com/office/officeart/2005/8/layout/hierarchy1"/>
    <dgm:cxn modelId="{159F57F1-3742-43E5-BE9A-1A2BE396A4BC}" type="presParOf" srcId="{E66D9C63-2309-4C37-9B0E-B6B3767B239A}" destId="{3656E44C-9201-4FF7-8D05-DFDB87E259D0}" srcOrd="1" destOrd="0" presId="urn:microsoft.com/office/officeart/2005/8/layout/hierarchy1"/>
    <dgm:cxn modelId="{8C16430C-980A-415B-91DF-680F5969E3C7}" type="presParOf" srcId="{3656E44C-9201-4FF7-8D05-DFDB87E259D0}" destId="{B2C9453B-59FC-42B1-A411-F7151B67F750}" srcOrd="0" destOrd="0" presId="urn:microsoft.com/office/officeart/2005/8/layout/hierarchy1"/>
    <dgm:cxn modelId="{452DC384-F0DB-4866-A623-3ACF12CEE8BE}" type="presParOf" srcId="{B2C9453B-59FC-42B1-A411-F7151B67F750}" destId="{2422494F-9F30-4920-9667-7FFE463DB5AD}" srcOrd="0" destOrd="0" presId="urn:microsoft.com/office/officeart/2005/8/layout/hierarchy1"/>
    <dgm:cxn modelId="{B862E21B-E54F-4785-9CFB-F9EC453BA332}" type="presParOf" srcId="{B2C9453B-59FC-42B1-A411-F7151B67F750}" destId="{2E7A8683-A6E7-4083-B239-3CBCC4F1D693}" srcOrd="1" destOrd="0" presId="urn:microsoft.com/office/officeart/2005/8/layout/hierarchy1"/>
    <dgm:cxn modelId="{9CBA6842-448E-4613-8070-08429BD1C77F}" type="presParOf" srcId="{3656E44C-9201-4FF7-8D05-DFDB87E259D0}" destId="{30CFE977-B59F-4DBE-90E7-3D781919A1E5}" srcOrd="1" destOrd="0" presId="urn:microsoft.com/office/officeart/2005/8/layout/hierarchy1"/>
    <dgm:cxn modelId="{B2AE4BE1-8677-4753-807B-E39605BAD62F}" type="presParOf" srcId="{E66D9C63-2309-4C37-9B0E-B6B3767B239A}" destId="{1539067D-2B2A-462A-B393-235D01A7364A}" srcOrd="2" destOrd="0" presId="urn:microsoft.com/office/officeart/2005/8/layout/hierarchy1"/>
    <dgm:cxn modelId="{9680B23A-F906-4C48-A89E-10084B0CEED5}" type="presParOf" srcId="{E66D9C63-2309-4C37-9B0E-B6B3767B239A}" destId="{EED46A6F-58D4-4450-B693-95000FAD431E}" srcOrd="3" destOrd="0" presId="urn:microsoft.com/office/officeart/2005/8/layout/hierarchy1"/>
    <dgm:cxn modelId="{4C66C49A-78A8-438C-BCBA-CED167A2E617}" type="presParOf" srcId="{EED46A6F-58D4-4450-B693-95000FAD431E}" destId="{FF82BD11-9B4E-46DB-84DE-CB31A1424825}" srcOrd="0" destOrd="0" presId="urn:microsoft.com/office/officeart/2005/8/layout/hierarchy1"/>
    <dgm:cxn modelId="{A99AB3DE-0BE5-466B-9192-AA8031337318}" type="presParOf" srcId="{FF82BD11-9B4E-46DB-84DE-CB31A1424825}" destId="{A588FFAB-82E9-46B4-8878-C3A4A8BBA696}" srcOrd="0" destOrd="0" presId="urn:microsoft.com/office/officeart/2005/8/layout/hierarchy1"/>
    <dgm:cxn modelId="{B57BB1AC-B424-4CD1-B844-A37AE3F606A1}" type="presParOf" srcId="{FF82BD11-9B4E-46DB-84DE-CB31A1424825}" destId="{95D42F19-F9A0-4F7F-BCCE-C136D855E734}" srcOrd="1" destOrd="0" presId="urn:microsoft.com/office/officeart/2005/8/layout/hierarchy1"/>
    <dgm:cxn modelId="{7BFD037D-6809-4DFE-AC5A-408A44947DE0}" type="presParOf" srcId="{EED46A6F-58D4-4450-B693-95000FAD431E}" destId="{557D4AA8-3BDC-4304-9E13-A2FADC6AEF15}" srcOrd="1" destOrd="0" presId="urn:microsoft.com/office/officeart/2005/8/layout/hierarchy1"/>
    <dgm:cxn modelId="{138C1446-273A-4CEE-8636-1CB47B310327}" type="presParOf" srcId="{E66D9C63-2309-4C37-9B0E-B6B3767B239A}" destId="{89E4B937-75B7-4CC7-8818-B4F9EFDC3F1B}" srcOrd="4" destOrd="0" presId="urn:microsoft.com/office/officeart/2005/8/layout/hierarchy1"/>
    <dgm:cxn modelId="{52CE1B5B-847B-49C7-844A-1347980559C9}" type="presParOf" srcId="{E66D9C63-2309-4C37-9B0E-B6B3767B239A}" destId="{DBA61984-90D7-4E99-A02E-B0DB66279895}" srcOrd="5" destOrd="0" presId="urn:microsoft.com/office/officeart/2005/8/layout/hierarchy1"/>
    <dgm:cxn modelId="{5FA936EB-C82B-4C0B-9462-6B261F5081AC}" type="presParOf" srcId="{DBA61984-90D7-4E99-A02E-B0DB66279895}" destId="{57110F49-266F-4D09-B3BB-CF3B096B7CA6}" srcOrd="0" destOrd="0" presId="urn:microsoft.com/office/officeart/2005/8/layout/hierarchy1"/>
    <dgm:cxn modelId="{89B3F104-39DA-44EE-AEBF-951A319E8D70}" type="presParOf" srcId="{57110F49-266F-4D09-B3BB-CF3B096B7CA6}" destId="{48B84DAD-C0F3-4C58-B613-16BA97A4F8EF}" srcOrd="0" destOrd="0" presId="urn:microsoft.com/office/officeart/2005/8/layout/hierarchy1"/>
    <dgm:cxn modelId="{B85771A6-E362-48A6-B834-DAE1D4489987}" type="presParOf" srcId="{57110F49-266F-4D09-B3BB-CF3B096B7CA6}" destId="{DC59CAF4-5D24-47AD-9C2D-A52359AE6C2B}" srcOrd="1" destOrd="0" presId="urn:microsoft.com/office/officeart/2005/8/layout/hierarchy1"/>
    <dgm:cxn modelId="{32191C0A-D7BA-4784-8C14-8C4A26CFE835}" type="presParOf" srcId="{DBA61984-90D7-4E99-A02E-B0DB66279895}" destId="{E35211BA-9D11-4A0A-B12F-2232C94C23CA}" srcOrd="1" destOrd="0" presId="urn:microsoft.com/office/officeart/2005/8/layout/hierarchy1"/>
    <dgm:cxn modelId="{96141A1F-38E9-4724-940E-2345ECF906DB}" type="presParOf" srcId="{E66D9C63-2309-4C37-9B0E-B6B3767B239A}" destId="{FBA482C2-484D-42FC-914C-A211147CE03A}" srcOrd="6" destOrd="0" presId="urn:microsoft.com/office/officeart/2005/8/layout/hierarchy1"/>
    <dgm:cxn modelId="{B8033CDC-005A-47C1-86DA-BB91F34BC39C}" type="presParOf" srcId="{E66D9C63-2309-4C37-9B0E-B6B3767B239A}" destId="{CCF1617D-4C82-4F13-9170-B1765D46AC68}" srcOrd="7" destOrd="0" presId="urn:microsoft.com/office/officeart/2005/8/layout/hierarchy1"/>
    <dgm:cxn modelId="{E6450240-D70E-4BF3-B2A6-CF6E86CD4B43}" type="presParOf" srcId="{CCF1617D-4C82-4F13-9170-B1765D46AC68}" destId="{0947B5E9-7851-4DD2-BE49-EF238DF3DDF1}" srcOrd="0" destOrd="0" presId="urn:microsoft.com/office/officeart/2005/8/layout/hierarchy1"/>
    <dgm:cxn modelId="{6655794F-7CF3-4FE2-B173-8ED7EC4F5FC3}" type="presParOf" srcId="{0947B5E9-7851-4DD2-BE49-EF238DF3DDF1}" destId="{C5BE471E-0BA0-405E-B8DD-80F60DCAFBAE}" srcOrd="0" destOrd="0" presId="urn:microsoft.com/office/officeart/2005/8/layout/hierarchy1"/>
    <dgm:cxn modelId="{5C06A74F-F7DA-4765-87C1-C363F4701B2B}" type="presParOf" srcId="{0947B5E9-7851-4DD2-BE49-EF238DF3DDF1}" destId="{D5C8893A-DA93-4DAE-A2F1-12A7153D2862}" srcOrd="1" destOrd="0" presId="urn:microsoft.com/office/officeart/2005/8/layout/hierarchy1"/>
    <dgm:cxn modelId="{B6B40443-6DD4-4966-B88B-0FB45227F64C}" type="presParOf" srcId="{CCF1617D-4C82-4F13-9170-B1765D46AC68}" destId="{7972AF26-913E-43B1-BCB8-279A76582DE6}" srcOrd="1" destOrd="0" presId="urn:microsoft.com/office/officeart/2005/8/layout/hierarchy1"/>
  </dgm:cxnLst>
  <dgm:bg/>
  <dgm:whole/>
</dgm:dataModel>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6F98BF71-C765-4B32-B4CF-778F1FA8F932}" type="datetimeFigureOut">
              <a:rPr lang="ru-RU" smtClean="0"/>
              <a:pPr/>
              <a:t>08.04.2014</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29A9CBEC-BAE9-4BCD-830B-1A86E282AEFC}"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F98BF71-C765-4B32-B4CF-778F1FA8F932}" type="datetimeFigureOut">
              <a:rPr lang="ru-RU" smtClean="0"/>
              <a:pPr/>
              <a:t>08.04.2014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9A9CBEC-BAE9-4BCD-830B-1A86E282AEFC}"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F98BF71-C765-4B32-B4CF-778F1FA8F932}" type="datetimeFigureOut">
              <a:rPr lang="ru-RU" smtClean="0"/>
              <a:pPr/>
              <a:t>08.04.2014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9A9CBEC-BAE9-4BCD-830B-1A86E282AEF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6F98BF71-C765-4B32-B4CF-778F1FA8F932}" type="datetimeFigureOut">
              <a:rPr lang="ru-RU" smtClean="0"/>
              <a:pPr/>
              <a:t>08.04.2014</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29A9CBEC-BAE9-4BCD-830B-1A86E282AEFC}"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6F98BF71-C765-4B32-B4CF-778F1FA8F932}" type="datetimeFigureOut">
              <a:rPr lang="ru-RU" smtClean="0"/>
              <a:pPr/>
              <a:t>08.04.2014</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29A9CBEC-BAE9-4BCD-830B-1A86E282AEFC}"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6F98BF71-C765-4B32-B4CF-778F1FA8F932}" type="datetimeFigureOut">
              <a:rPr lang="ru-RU" smtClean="0"/>
              <a:pPr/>
              <a:t>08.04.2014</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29A9CBEC-BAE9-4BCD-830B-1A86E282AEFC}"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6F98BF71-C765-4B32-B4CF-778F1FA8F932}" type="datetimeFigureOut">
              <a:rPr lang="ru-RU" smtClean="0"/>
              <a:pPr/>
              <a:t>08.04.2014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29A9CBEC-BAE9-4BCD-830B-1A86E282AEFC}"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6F98BF71-C765-4B32-B4CF-778F1FA8F932}" type="datetimeFigureOut">
              <a:rPr lang="ru-RU" smtClean="0"/>
              <a:pPr/>
              <a:t>08.04.2014</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9A9CBEC-BAE9-4BCD-830B-1A86E282AEFC}"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6F98BF71-C765-4B32-B4CF-778F1FA8F932}" type="datetimeFigureOut">
              <a:rPr lang="ru-RU" smtClean="0"/>
              <a:pPr/>
              <a:t>08.04.2014</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9A9CBEC-BAE9-4BCD-830B-1A86E282AEFC}"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6F98BF71-C765-4B32-B4CF-778F1FA8F932}" type="datetimeFigureOut">
              <a:rPr lang="ru-RU" smtClean="0"/>
              <a:pPr/>
              <a:t>08.04.2014</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9A9CBEC-BAE9-4BCD-830B-1A86E282AEFC}"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6F98BF71-C765-4B32-B4CF-778F1FA8F932}" type="datetimeFigureOut">
              <a:rPr lang="ru-RU" smtClean="0"/>
              <a:pPr/>
              <a:t>08.04.2014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29A9CBEC-BAE9-4BCD-830B-1A86E282AEFC}"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6F98BF71-C765-4B32-B4CF-778F1FA8F932}" type="datetimeFigureOut">
              <a:rPr lang="ru-RU" smtClean="0"/>
              <a:pPr/>
              <a:t>08.04.2014</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29A9CBEC-BAE9-4BCD-830B-1A86E282AEFC}"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3" Type="http://schemas.openxmlformats.org/officeDocument/2006/relationships/image" Target="../media/image7.jpeg"/><Relationship Id="rId7" Type="http://schemas.openxmlformats.org/officeDocument/2006/relationships/image" Target="../media/image11.jpeg"/><Relationship Id="rId12" Type="http://schemas.openxmlformats.org/officeDocument/2006/relationships/image" Target="../media/image16.emf"/><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ru-RU" sz="2000" dirty="0" smtClean="0"/>
              <a:t>студент</a:t>
            </a:r>
            <a:r>
              <a:rPr lang="kk-KZ" sz="2000" dirty="0" smtClean="0"/>
              <a:t>:Сариев М.А</a:t>
            </a:r>
            <a:br>
              <a:rPr lang="kk-KZ" sz="2000" dirty="0" smtClean="0"/>
            </a:br>
            <a:r>
              <a:rPr lang="kk-KZ" sz="2000" dirty="0" smtClean="0"/>
              <a:t>тобы:ЭФ-12-3к</a:t>
            </a:r>
            <a:br>
              <a:rPr lang="kk-KZ" sz="2000" dirty="0" smtClean="0"/>
            </a:br>
            <a:r>
              <a:rPr lang="kk-KZ" sz="2000" dirty="0" smtClean="0"/>
              <a:t>жетекші:Шінет Г.Ғ</a:t>
            </a:r>
            <a:endParaRPr lang="ru-RU" sz="2000" dirty="0"/>
          </a:p>
        </p:txBody>
      </p:sp>
      <p:sp>
        <p:nvSpPr>
          <p:cNvPr id="3" name="Подзаголовок 2"/>
          <p:cNvSpPr>
            <a:spLocks noGrp="1"/>
          </p:cNvSpPr>
          <p:nvPr>
            <p:ph type="subTitle" idx="1"/>
          </p:nvPr>
        </p:nvSpPr>
        <p:spPr>
          <a:xfrm>
            <a:off x="381000" y="1643050"/>
            <a:ext cx="8458200" cy="1285884"/>
          </a:xfrm>
        </p:spPr>
        <p:txBody>
          <a:bodyPr>
            <a:normAutofit/>
          </a:bodyPr>
          <a:lstStyle/>
          <a:p>
            <a:r>
              <a:rPr lang="kk-KZ" sz="5400" dirty="0" smtClean="0"/>
              <a:t>Зейнетақы қоры </a:t>
            </a:r>
            <a:endParaRPr lang="ru-RU" sz="5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фон_Отан_NEW2"/>
          <p:cNvPicPr>
            <a:picLocks noChangeAspect="1" noChangeArrowheads="1"/>
          </p:cNvPicPr>
          <p:nvPr/>
        </p:nvPicPr>
        <p:blipFill>
          <a:blip r:embed="rId2" cstate="print"/>
          <a:srcRect/>
          <a:stretch>
            <a:fillRect/>
          </a:stretch>
        </p:blipFill>
        <p:spPr bwMode="auto">
          <a:xfrm>
            <a:off x="1" y="30645"/>
            <a:ext cx="9144000" cy="6827356"/>
          </a:xfrm>
          <a:prstGeom prst="rect">
            <a:avLst/>
          </a:prstGeom>
          <a:noFill/>
        </p:spPr>
      </p:pic>
      <p:sp>
        <p:nvSpPr>
          <p:cNvPr id="97283" name="Rectangle 3"/>
          <p:cNvSpPr>
            <a:spLocks noChangeArrowheads="1"/>
          </p:cNvSpPr>
          <p:nvPr/>
        </p:nvSpPr>
        <p:spPr bwMode="auto">
          <a:xfrm>
            <a:off x="4398259" y="93974"/>
            <a:ext cx="4265792" cy="739528"/>
          </a:xfrm>
          <a:prstGeom prst="rect">
            <a:avLst/>
          </a:prstGeom>
          <a:noFill/>
          <a:ln w="9525">
            <a:noFill/>
            <a:miter lim="800000"/>
            <a:headEnd/>
            <a:tailEnd/>
          </a:ln>
        </p:spPr>
        <p:txBody>
          <a:bodyPr lIns="91404" tIns="45701" rIns="91404" bIns="45701" anchor="ctr"/>
          <a:lstStyle/>
          <a:p>
            <a:pPr defTabSz="914342"/>
            <a:r>
              <a:rPr lang="ru-RU" sz="2000" b="1" dirty="0" err="1" smtClean="0">
                <a:solidFill>
                  <a:srgbClr val="009900"/>
                </a:solidFill>
                <a:latin typeface="Times New Roman" pitchFamily="18" charset="0"/>
              </a:rPr>
              <a:t>Отан</a:t>
            </a:r>
            <a:r>
              <a:rPr lang="ru-RU" sz="2000" b="1" dirty="0" smtClean="0">
                <a:solidFill>
                  <a:srgbClr val="009900"/>
                </a:solidFill>
                <a:latin typeface="Times New Roman" pitchFamily="18" charset="0"/>
              </a:rPr>
              <a:t> </a:t>
            </a:r>
            <a:r>
              <a:rPr lang="kk-KZ" sz="2000" b="1" dirty="0" smtClean="0">
                <a:solidFill>
                  <a:srgbClr val="009900"/>
                </a:solidFill>
                <a:latin typeface="Times New Roman" pitchFamily="18" charset="0"/>
              </a:rPr>
              <a:t>зейнетақы қоры </a:t>
            </a:r>
            <a:r>
              <a:rPr lang="ru-RU" sz="2000" b="1" dirty="0" err="1" smtClean="0">
                <a:solidFill>
                  <a:srgbClr val="009900"/>
                </a:solidFill>
                <a:latin typeface="Times New Roman" pitchFamily="18" charset="0"/>
              </a:rPr>
              <a:t>серіктестері</a:t>
            </a:r>
            <a:endParaRPr lang="ru-RU" sz="2000" b="1" dirty="0">
              <a:solidFill>
                <a:srgbClr val="009900"/>
              </a:solidFill>
              <a:latin typeface="Times New Roman" pitchFamily="18" charset="0"/>
            </a:endParaRPr>
          </a:p>
        </p:txBody>
      </p:sp>
      <p:sp>
        <p:nvSpPr>
          <p:cNvPr id="97284" name="Line 48"/>
          <p:cNvSpPr>
            <a:spLocks noChangeShapeType="1"/>
          </p:cNvSpPr>
          <p:nvPr/>
        </p:nvSpPr>
        <p:spPr bwMode="auto">
          <a:xfrm>
            <a:off x="1" y="4447384"/>
            <a:ext cx="5964814" cy="0"/>
          </a:xfrm>
          <a:prstGeom prst="line">
            <a:avLst/>
          </a:prstGeom>
          <a:noFill/>
          <a:ln w="19050">
            <a:solidFill>
              <a:srgbClr val="009900"/>
            </a:solidFill>
            <a:round/>
            <a:headEnd/>
            <a:tailEnd/>
          </a:ln>
        </p:spPr>
        <p:txBody>
          <a:bodyPr lIns="113504" tIns="56752" rIns="113504" bIns="56752"/>
          <a:lstStyle/>
          <a:p>
            <a:endParaRPr lang="ru-RU"/>
          </a:p>
        </p:txBody>
      </p:sp>
      <p:sp>
        <p:nvSpPr>
          <p:cNvPr id="97285" name="Line 48"/>
          <p:cNvSpPr>
            <a:spLocks noChangeShapeType="1"/>
          </p:cNvSpPr>
          <p:nvPr/>
        </p:nvSpPr>
        <p:spPr bwMode="auto">
          <a:xfrm>
            <a:off x="6400608" y="741572"/>
            <a:ext cx="2743392" cy="0"/>
          </a:xfrm>
          <a:prstGeom prst="line">
            <a:avLst/>
          </a:prstGeom>
          <a:noFill/>
          <a:ln w="19050">
            <a:solidFill>
              <a:srgbClr val="009900"/>
            </a:solidFill>
            <a:round/>
            <a:headEnd/>
            <a:tailEnd/>
          </a:ln>
        </p:spPr>
        <p:txBody>
          <a:bodyPr lIns="113504" tIns="56752" rIns="113504" bIns="56752"/>
          <a:lstStyle/>
          <a:p>
            <a:endParaRPr lang="ru-RU"/>
          </a:p>
        </p:txBody>
      </p:sp>
      <p:sp>
        <p:nvSpPr>
          <p:cNvPr id="97286" name="Rectangle 6"/>
          <p:cNvSpPr>
            <a:spLocks noChangeArrowheads="1"/>
          </p:cNvSpPr>
          <p:nvPr/>
        </p:nvSpPr>
        <p:spPr bwMode="auto">
          <a:xfrm>
            <a:off x="305249" y="721143"/>
            <a:ext cx="3689852" cy="373849"/>
          </a:xfrm>
          <a:prstGeom prst="rect">
            <a:avLst/>
          </a:prstGeom>
          <a:noFill/>
          <a:ln w="9525">
            <a:noFill/>
            <a:miter lim="800000"/>
            <a:headEnd/>
            <a:tailEnd/>
          </a:ln>
          <a:effectLst/>
        </p:spPr>
        <p:txBody>
          <a:bodyPr lIns="113488" tIns="56745" rIns="113488" bIns="56745" anchor="ctr">
            <a:spAutoFit/>
          </a:bodyPr>
          <a:lstStyle/>
          <a:p>
            <a:pPr indent="141881"/>
            <a:r>
              <a:rPr lang="kk-KZ" sz="1600" b="1" u="sng" dirty="0">
                <a:latin typeface="Times New Roman" pitchFamily="18" charset="0"/>
              </a:rPr>
              <a:t>Банк және бағалау қызметтері</a:t>
            </a:r>
            <a:r>
              <a:rPr lang="kk-KZ" sz="1600" b="1" u="sng" dirty="0"/>
              <a:t> </a:t>
            </a:r>
          </a:p>
        </p:txBody>
      </p:sp>
      <p:pic>
        <p:nvPicPr>
          <p:cNvPr id="97287" name="Picture 7" descr="лого_АзияКредит Банк"/>
          <p:cNvPicPr>
            <a:picLocks noChangeAspect="1" noChangeArrowheads="1"/>
          </p:cNvPicPr>
          <p:nvPr/>
        </p:nvPicPr>
        <p:blipFill>
          <a:blip r:embed="rId3" cstate="print"/>
          <a:srcRect/>
          <a:stretch>
            <a:fillRect/>
          </a:stretch>
        </p:blipFill>
        <p:spPr bwMode="auto">
          <a:xfrm>
            <a:off x="479950" y="2966284"/>
            <a:ext cx="1566555" cy="292135"/>
          </a:xfrm>
          <a:prstGeom prst="rect">
            <a:avLst/>
          </a:prstGeom>
          <a:noFill/>
        </p:spPr>
      </p:pic>
      <p:sp>
        <p:nvSpPr>
          <p:cNvPr id="97288" name="Rectangle 8"/>
          <p:cNvSpPr>
            <a:spLocks noChangeArrowheads="1"/>
          </p:cNvSpPr>
          <p:nvPr/>
        </p:nvSpPr>
        <p:spPr bwMode="auto">
          <a:xfrm>
            <a:off x="391639" y="3336048"/>
            <a:ext cx="2090661" cy="1022539"/>
          </a:xfrm>
          <a:prstGeom prst="rect">
            <a:avLst/>
          </a:prstGeom>
          <a:noFill/>
          <a:ln w="9525">
            <a:noFill/>
            <a:miter lim="800000"/>
            <a:headEnd/>
            <a:tailEnd/>
          </a:ln>
          <a:effectLst/>
        </p:spPr>
        <p:txBody>
          <a:bodyPr lIns="113488" tIns="56745" rIns="113488" bIns="56745">
            <a:spAutoFit/>
          </a:bodyPr>
          <a:lstStyle/>
          <a:p>
            <a:pPr defTabSz="914342"/>
            <a:r>
              <a:rPr lang="kk-KZ" sz="1200" dirty="0">
                <a:latin typeface="Times New Roman" pitchFamily="18" charset="0"/>
              </a:rPr>
              <a:t>тұтынушылық несие және жаңа автокөлікті сатып алуға арналған  несиеге жеңілдіктер ұсыну</a:t>
            </a:r>
            <a:endParaRPr lang="ru-RU" sz="1200" dirty="0">
              <a:latin typeface="Times New Roman" pitchFamily="18" charset="0"/>
            </a:endParaRPr>
          </a:p>
          <a:p>
            <a:pPr defTabSz="914342"/>
            <a:r>
              <a:rPr lang="kk-KZ" sz="1100" dirty="0">
                <a:latin typeface="Arial" charset="0"/>
              </a:rPr>
              <a:t>                                                                 </a:t>
            </a:r>
          </a:p>
        </p:txBody>
      </p:sp>
      <p:pic>
        <p:nvPicPr>
          <p:cNvPr id="97291" name="Picture 11" descr="лого Альянс Банк"/>
          <p:cNvPicPr>
            <a:picLocks noChangeAspect="1" noChangeArrowheads="1"/>
          </p:cNvPicPr>
          <p:nvPr/>
        </p:nvPicPr>
        <p:blipFill>
          <a:blip r:embed="rId4" cstate="print"/>
          <a:srcRect/>
          <a:stretch>
            <a:fillRect/>
          </a:stretch>
        </p:blipFill>
        <p:spPr bwMode="auto">
          <a:xfrm>
            <a:off x="3265577" y="1297240"/>
            <a:ext cx="1480164" cy="320734"/>
          </a:xfrm>
          <a:prstGeom prst="rect">
            <a:avLst/>
          </a:prstGeom>
          <a:noFill/>
        </p:spPr>
      </p:pic>
      <p:sp>
        <p:nvSpPr>
          <p:cNvPr id="97292" name="Rectangle 12"/>
          <p:cNvSpPr>
            <a:spLocks noChangeArrowheads="1"/>
          </p:cNvSpPr>
          <p:nvPr/>
        </p:nvSpPr>
        <p:spPr bwMode="auto">
          <a:xfrm>
            <a:off x="3179186" y="1638403"/>
            <a:ext cx="1827648" cy="668596"/>
          </a:xfrm>
          <a:prstGeom prst="rect">
            <a:avLst/>
          </a:prstGeom>
          <a:noFill/>
          <a:ln w="9525">
            <a:noFill/>
            <a:miter lim="800000"/>
            <a:headEnd/>
            <a:tailEnd/>
          </a:ln>
          <a:effectLst/>
        </p:spPr>
        <p:txBody>
          <a:bodyPr lIns="113488" tIns="56745" rIns="113488" bIns="56745" anchor="ctr">
            <a:spAutoFit/>
          </a:bodyPr>
          <a:lstStyle/>
          <a:p>
            <a:pPr algn="l" eaLnBrk="0" hangingPunct="0"/>
            <a:r>
              <a:rPr lang="ru-RU" sz="1200" dirty="0">
                <a:latin typeface="Times New Roman" pitchFamily="18" charset="0"/>
              </a:rPr>
              <a:t>экспресс </a:t>
            </a:r>
            <a:r>
              <a:rPr lang="ru-RU" sz="1200" dirty="0" err="1">
                <a:latin typeface="Times New Roman" pitchFamily="18" charset="0"/>
              </a:rPr>
              <a:t>несие</a:t>
            </a:r>
            <a:r>
              <a:rPr lang="ru-RU" sz="1200" dirty="0">
                <a:latin typeface="Times New Roman" pitchFamily="18" charset="0"/>
              </a:rPr>
              <a:t> мен </a:t>
            </a:r>
            <a:r>
              <a:rPr lang="ru-RU" sz="1200" dirty="0" err="1">
                <a:latin typeface="Times New Roman" pitchFamily="18" charset="0"/>
              </a:rPr>
              <a:t>ипотекаға</a:t>
            </a:r>
            <a:r>
              <a:rPr lang="ru-RU" sz="1200" dirty="0">
                <a:latin typeface="Times New Roman" pitchFamily="18" charset="0"/>
              </a:rPr>
              <a:t> </a:t>
            </a:r>
            <a:r>
              <a:rPr lang="ru-RU" sz="1200" dirty="0" err="1">
                <a:latin typeface="Times New Roman" pitchFamily="18" charset="0"/>
              </a:rPr>
              <a:t>жеңілдіктер</a:t>
            </a:r>
            <a:r>
              <a:rPr lang="ru-RU" sz="1200" dirty="0">
                <a:latin typeface="Times New Roman" pitchFamily="18" charset="0"/>
              </a:rPr>
              <a:t> </a:t>
            </a:r>
            <a:r>
              <a:rPr lang="ru-RU" sz="1200" dirty="0" err="1">
                <a:latin typeface="Times New Roman" pitchFamily="18" charset="0"/>
              </a:rPr>
              <a:t>алу</a:t>
            </a:r>
            <a:r>
              <a:rPr lang="ru-RU" sz="1200" dirty="0">
                <a:latin typeface="Times New Roman" pitchFamily="18" charset="0"/>
              </a:rPr>
              <a:t> </a:t>
            </a:r>
            <a:r>
              <a:rPr lang="ru-RU" sz="1200" dirty="0" err="1">
                <a:latin typeface="Times New Roman" pitchFamily="18" charset="0"/>
              </a:rPr>
              <a:t>мүмкіндігі</a:t>
            </a:r>
            <a:endParaRPr lang="ru-RU" sz="1200" dirty="0">
              <a:latin typeface="Times New Roman" pitchFamily="18" charset="0"/>
            </a:endParaRPr>
          </a:p>
        </p:txBody>
      </p:sp>
      <p:pic>
        <p:nvPicPr>
          <p:cNvPr id="97293" name="Picture 13" descr="Лого Банка"/>
          <p:cNvPicPr>
            <a:picLocks noChangeAspect="1" noChangeArrowheads="1"/>
          </p:cNvPicPr>
          <p:nvPr/>
        </p:nvPicPr>
        <p:blipFill>
          <a:blip r:embed="rId5" cstate="print"/>
          <a:srcRect/>
          <a:stretch>
            <a:fillRect/>
          </a:stretch>
        </p:blipFill>
        <p:spPr bwMode="auto">
          <a:xfrm>
            <a:off x="6314218" y="1391213"/>
            <a:ext cx="1654866" cy="167517"/>
          </a:xfrm>
          <a:prstGeom prst="rect">
            <a:avLst/>
          </a:prstGeom>
          <a:noFill/>
          <a:ln w="9525">
            <a:noFill/>
            <a:miter lim="800000"/>
            <a:headEnd/>
            <a:tailEnd/>
          </a:ln>
        </p:spPr>
      </p:pic>
      <p:sp>
        <p:nvSpPr>
          <p:cNvPr id="97294" name="Rectangle 14"/>
          <p:cNvSpPr>
            <a:spLocks noChangeArrowheads="1"/>
          </p:cNvSpPr>
          <p:nvPr/>
        </p:nvSpPr>
        <p:spPr bwMode="auto">
          <a:xfrm>
            <a:off x="6225907" y="1622059"/>
            <a:ext cx="2918093" cy="853262"/>
          </a:xfrm>
          <a:prstGeom prst="rect">
            <a:avLst/>
          </a:prstGeom>
          <a:noFill/>
          <a:ln w="9525">
            <a:noFill/>
            <a:miter lim="800000"/>
            <a:headEnd/>
            <a:tailEnd/>
          </a:ln>
          <a:effectLst/>
        </p:spPr>
        <p:txBody>
          <a:bodyPr lIns="113488" tIns="56745" rIns="113488" bIns="56745" anchor="ctr">
            <a:spAutoFit/>
          </a:bodyPr>
          <a:lstStyle/>
          <a:p>
            <a:pPr>
              <a:tabLst>
                <a:tab pos="2553851" algn="l"/>
                <a:tab pos="2695731" algn="l"/>
              </a:tabLst>
            </a:pPr>
            <a:r>
              <a:rPr lang="kk-KZ" sz="1200" dirty="0">
                <a:latin typeface="Times New Roman" pitchFamily="18" charset="0"/>
              </a:rPr>
              <a:t>шағын және орта бизнес субъектілерін, заңды тұлға және жеке кәсіпкерлерді несиелеу бағдарламалары бойынша 0,5</a:t>
            </a:r>
            <a:r>
              <a:rPr lang="ru-RU" sz="1200" dirty="0">
                <a:latin typeface="Times New Roman" pitchFamily="18" charset="0"/>
              </a:rPr>
              <a:t>%</a:t>
            </a:r>
            <a:r>
              <a:rPr lang="kk-KZ" sz="1200" dirty="0">
                <a:latin typeface="Times New Roman" pitchFamily="18" charset="0"/>
              </a:rPr>
              <a:t> көлеміндегі жеңілдіктер </a:t>
            </a:r>
            <a:r>
              <a:rPr lang="ru-RU" sz="1200" dirty="0">
                <a:latin typeface="Arial" charset="0"/>
              </a:rPr>
              <a:t> </a:t>
            </a:r>
          </a:p>
        </p:txBody>
      </p:sp>
      <p:pic>
        <p:nvPicPr>
          <p:cNvPr id="97295" name="Picture 15" descr="Просто кредит"/>
          <p:cNvPicPr>
            <a:picLocks noChangeAspect="1" noChangeArrowheads="1"/>
          </p:cNvPicPr>
          <p:nvPr/>
        </p:nvPicPr>
        <p:blipFill>
          <a:blip r:embed="rId6" cstate="print"/>
          <a:srcRect/>
          <a:stretch>
            <a:fillRect/>
          </a:stretch>
        </p:blipFill>
        <p:spPr bwMode="auto">
          <a:xfrm>
            <a:off x="3090875" y="2872311"/>
            <a:ext cx="1391854" cy="494381"/>
          </a:xfrm>
          <a:prstGeom prst="rect">
            <a:avLst/>
          </a:prstGeom>
          <a:noFill/>
        </p:spPr>
      </p:pic>
      <p:sp>
        <p:nvSpPr>
          <p:cNvPr id="97296" name="Rectangle 16"/>
          <p:cNvSpPr>
            <a:spLocks noChangeArrowheads="1"/>
          </p:cNvSpPr>
          <p:nvPr/>
        </p:nvSpPr>
        <p:spPr bwMode="auto">
          <a:xfrm>
            <a:off x="3179187" y="3507652"/>
            <a:ext cx="2002350" cy="483930"/>
          </a:xfrm>
          <a:prstGeom prst="rect">
            <a:avLst/>
          </a:prstGeom>
          <a:noFill/>
          <a:ln w="9525">
            <a:noFill/>
            <a:miter lim="800000"/>
            <a:headEnd/>
            <a:tailEnd/>
          </a:ln>
          <a:effectLst/>
        </p:spPr>
        <p:txBody>
          <a:bodyPr lIns="113488" tIns="56745" rIns="113488" bIns="56745" anchor="ctr">
            <a:spAutoFit/>
          </a:bodyPr>
          <a:lstStyle/>
          <a:p>
            <a:pPr algn="l"/>
            <a:r>
              <a:rPr lang="kk-KZ" sz="1200" dirty="0">
                <a:latin typeface="Times New Roman" pitchFamily="18" charset="0"/>
              </a:rPr>
              <a:t>кепілсіз экспресс несиелер бойынша арнайы ұсыныс</a:t>
            </a:r>
          </a:p>
        </p:txBody>
      </p:sp>
      <p:pic>
        <p:nvPicPr>
          <p:cNvPr id="97297" name="Picture 17" descr="лого"/>
          <p:cNvPicPr>
            <a:picLocks noChangeAspect="1" noChangeArrowheads="1"/>
          </p:cNvPicPr>
          <p:nvPr/>
        </p:nvPicPr>
        <p:blipFill>
          <a:blip r:embed="rId7" cstate="print"/>
          <a:srcRect/>
          <a:stretch>
            <a:fillRect/>
          </a:stretch>
        </p:blipFill>
        <p:spPr bwMode="auto">
          <a:xfrm>
            <a:off x="479950" y="1205309"/>
            <a:ext cx="610496" cy="649641"/>
          </a:xfrm>
          <a:prstGeom prst="rect">
            <a:avLst/>
          </a:prstGeom>
          <a:noFill/>
        </p:spPr>
      </p:pic>
      <p:sp>
        <p:nvSpPr>
          <p:cNvPr id="97298" name="Rectangle 18"/>
          <p:cNvSpPr>
            <a:spLocks noChangeArrowheads="1"/>
          </p:cNvSpPr>
          <p:nvPr/>
        </p:nvSpPr>
        <p:spPr bwMode="auto">
          <a:xfrm>
            <a:off x="391639" y="1877422"/>
            <a:ext cx="1915959" cy="668596"/>
          </a:xfrm>
          <a:prstGeom prst="rect">
            <a:avLst/>
          </a:prstGeom>
          <a:noFill/>
          <a:ln w="9525">
            <a:noFill/>
            <a:miter lim="800000"/>
            <a:headEnd/>
            <a:tailEnd/>
          </a:ln>
          <a:effectLst/>
        </p:spPr>
        <p:txBody>
          <a:bodyPr lIns="113488" tIns="56745" rIns="113488" bIns="56745" anchor="ctr">
            <a:spAutoFit/>
          </a:bodyPr>
          <a:lstStyle/>
          <a:p>
            <a:pPr algn="l"/>
            <a:r>
              <a:rPr lang="kk-KZ" sz="1200" dirty="0">
                <a:latin typeface="Times New Roman" pitchFamily="18" charset="0"/>
              </a:rPr>
              <a:t>несиелеу түрлеріне жеңілдіктер алу мүмкіндігі</a:t>
            </a:r>
          </a:p>
        </p:txBody>
      </p:sp>
      <p:sp>
        <p:nvSpPr>
          <p:cNvPr id="97299" name="Rectangle 19"/>
          <p:cNvSpPr>
            <a:spLocks noChangeArrowheads="1"/>
          </p:cNvSpPr>
          <p:nvPr/>
        </p:nvSpPr>
        <p:spPr bwMode="auto">
          <a:xfrm>
            <a:off x="130546" y="4529100"/>
            <a:ext cx="2873939" cy="373849"/>
          </a:xfrm>
          <a:prstGeom prst="rect">
            <a:avLst/>
          </a:prstGeom>
          <a:noFill/>
          <a:ln w="9525">
            <a:noFill/>
            <a:miter lim="800000"/>
            <a:headEnd/>
            <a:tailEnd/>
          </a:ln>
          <a:effectLst/>
        </p:spPr>
        <p:txBody>
          <a:bodyPr lIns="113488" tIns="56745" rIns="113488" bIns="56745" anchor="ctr">
            <a:spAutoFit/>
          </a:bodyPr>
          <a:lstStyle/>
          <a:p>
            <a:pPr indent="141881" algn="ctr"/>
            <a:r>
              <a:rPr lang="kk-KZ" sz="1600" b="1" u="sng" dirty="0">
                <a:latin typeface="Times New Roman" pitchFamily="18" charset="0"/>
              </a:rPr>
              <a:t>Сақтандыру қызметтері</a:t>
            </a:r>
          </a:p>
        </p:txBody>
      </p:sp>
      <p:pic>
        <p:nvPicPr>
          <p:cNvPr id="97300" name="Picture 20" descr="логотип Номад"/>
          <p:cNvPicPr>
            <a:picLocks noChangeAspect="1" noChangeArrowheads="1"/>
          </p:cNvPicPr>
          <p:nvPr/>
        </p:nvPicPr>
        <p:blipFill>
          <a:blip r:embed="rId8" cstate="print"/>
          <a:srcRect/>
          <a:stretch>
            <a:fillRect/>
          </a:stretch>
        </p:blipFill>
        <p:spPr bwMode="auto">
          <a:xfrm>
            <a:off x="566341" y="5097024"/>
            <a:ext cx="1219071" cy="390192"/>
          </a:xfrm>
          <a:prstGeom prst="rect">
            <a:avLst/>
          </a:prstGeom>
          <a:noFill/>
          <a:ln w="9525">
            <a:noFill/>
            <a:miter lim="800000"/>
            <a:headEnd/>
            <a:tailEnd/>
          </a:ln>
        </p:spPr>
      </p:pic>
      <p:sp>
        <p:nvSpPr>
          <p:cNvPr id="97301" name="Rectangle 21"/>
          <p:cNvSpPr>
            <a:spLocks noChangeArrowheads="1"/>
          </p:cNvSpPr>
          <p:nvPr/>
        </p:nvSpPr>
        <p:spPr bwMode="auto">
          <a:xfrm>
            <a:off x="479950" y="5532161"/>
            <a:ext cx="1391854" cy="853262"/>
          </a:xfrm>
          <a:prstGeom prst="rect">
            <a:avLst/>
          </a:prstGeom>
          <a:noFill/>
          <a:ln w="9525">
            <a:noFill/>
            <a:miter lim="800000"/>
            <a:headEnd/>
            <a:tailEnd/>
          </a:ln>
          <a:effectLst/>
        </p:spPr>
        <p:txBody>
          <a:bodyPr lIns="113488" tIns="56745" rIns="113488" bIns="56745" anchor="ctr">
            <a:spAutoFit/>
          </a:bodyPr>
          <a:lstStyle/>
          <a:p>
            <a:pPr algn="l"/>
            <a:r>
              <a:rPr lang="kk-KZ" sz="1200" dirty="0">
                <a:latin typeface="Times New Roman" pitchFamily="18" charset="0"/>
              </a:rPr>
              <a:t>сақтандыру түрлеріне жеңілдіктер алу мүмкіндігі</a:t>
            </a:r>
          </a:p>
        </p:txBody>
      </p:sp>
      <p:pic>
        <p:nvPicPr>
          <p:cNvPr id="97302" name="Picture 22" descr="logo amanat-insurance"/>
          <p:cNvPicPr>
            <a:picLocks noChangeAspect="1" noChangeArrowheads="1"/>
          </p:cNvPicPr>
          <p:nvPr/>
        </p:nvPicPr>
        <p:blipFill>
          <a:blip r:embed="rId9" cstate="print"/>
          <a:srcRect/>
          <a:stretch>
            <a:fillRect/>
          </a:stretch>
        </p:blipFill>
        <p:spPr bwMode="auto">
          <a:xfrm>
            <a:off x="2221208" y="5005094"/>
            <a:ext cx="608575" cy="647598"/>
          </a:xfrm>
          <a:prstGeom prst="rect">
            <a:avLst/>
          </a:prstGeom>
          <a:noFill/>
          <a:ln w="9525">
            <a:noFill/>
            <a:miter lim="800000"/>
            <a:headEnd/>
            <a:tailEnd/>
          </a:ln>
        </p:spPr>
      </p:pic>
      <p:sp>
        <p:nvSpPr>
          <p:cNvPr id="97303" name="Rectangle 23"/>
          <p:cNvSpPr>
            <a:spLocks noChangeArrowheads="1"/>
          </p:cNvSpPr>
          <p:nvPr/>
        </p:nvSpPr>
        <p:spPr bwMode="auto">
          <a:xfrm>
            <a:off x="2132897" y="5628178"/>
            <a:ext cx="1219071" cy="853262"/>
          </a:xfrm>
          <a:prstGeom prst="rect">
            <a:avLst/>
          </a:prstGeom>
          <a:noFill/>
          <a:ln w="9525">
            <a:noFill/>
            <a:miter lim="800000"/>
            <a:headEnd/>
            <a:tailEnd/>
          </a:ln>
          <a:effectLst/>
        </p:spPr>
        <p:txBody>
          <a:bodyPr lIns="113488" tIns="56745" rIns="113488" bIns="56745" anchor="ctr">
            <a:spAutoFit/>
          </a:bodyPr>
          <a:lstStyle/>
          <a:p>
            <a:pPr algn="l"/>
            <a:r>
              <a:rPr lang="kk-KZ" sz="1200" dirty="0">
                <a:latin typeface="Times New Roman" pitchFamily="18" charset="0"/>
              </a:rPr>
              <a:t>қор салымшыларын жеңілдікпен сақтандыру</a:t>
            </a:r>
            <a:endParaRPr lang="ru-RU" sz="1200" dirty="0">
              <a:latin typeface="Times New Roman" pitchFamily="18" charset="0"/>
            </a:endParaRPr>
          </a:p>
        </p:txBody>
      </p:sp>
      <p:pic>
        <p:nvPicPr>
          <p:cNvPr id="97304" name="Picture 24" descr="лого НСК"/>
          <p:cNvPicPr>
            <a:picLocks noChangeAspect="1" noChangeArrowheads="1"/>
          </p:cNvPicPr>
          <p:nvPr/>
        </p:nvPicPr>
        <p:blipFill>
          <a:blip r:embed="rId10" cstate="print"/>
          <a:srcRect/>
          <a:stretch>
            <a:fillRect/>
          </a:stretch>
        </p:blipFill>
        <p:spPr bwMode="auto">
          <a:xfrm>
            <a:off x="3440279" y="5097024"/>
            <a:ext cx="957980" cy="414707"/>
          </a:xfrm>
          <a:prstGeom prst="rect">
            <a:avLst/>
          </a:prstGeom>
          <a:noFill/>
          <a:ln w="9525">
            <a:noFill/>
            <a:miter lim="800000"/>
            <a:headEnd/>
            <a:tailEnd/>
          </a:ln>
        </p:spPr>
      </p:pic>
      <p:sp>
        <p:nvSpPr>
          <p:cNvPr id="97305" name="Rectangle 25"/>
          <p:cNvSpPr>
            <a:spLocks noChangeArrowheads="1"/>
          </p:cNvSpPr>
          <p:nvPr/>
        </p:nvSpPr>
        <p:spPr bwMode="auto">
          <a:xfrm>
            <a:off x="3351968" y="5505604"/>
            <a:ext cx="1829568" cy="668596"/>
          </a:xfrm>
          <a:prstGeom prst="rect">
            <a:avLst/>
          </a:prstGeom>
          <a:noFill/>
          <a:ln w="9525">
            <a:noFill/>
            <a:miter lim="800000"/>
            <a:headEnd/>
            <a:tailEnd/>
          </a:ln>
          <a:effectLst/>
        </p:spPr>
        <p:txBody>
          <a:bodyPr lIns="113488" tIns="56745" rIns="113488" bIns="56745" anchor="ctr">
            <a:spAutoFit/>
          </a:bodyPr>
          <a:lstStyle/>
          <a:p>
            <a:pPr algn="l"/>
            <a:r>
              <a:rPr lang="kk-KZ" sz="1200" dirty="0">
                <a:latin typeface="Times New Roman" pitchFamily="18" charset="0"/>
              </a:rPr>
              <a:t>ерікті сақтандыру түрлеріне 15</a:t>
            </a:r>
            <a:r>
              <a:rPr lang="ru-RU" sz="1200" dirty="0">
                <a:latin typeface="Times New Roman" pitchFamily="18" charset="0"/>
              </a:rPr>
              <a:t>%</a:t>
            </a:r>
            <a:r>
              <a:rPr lang="kk-KZ" sz="1200" dirty="0">
                <a:latin typeface="Times New Roman" pitchFamily="18" charset="0"/>
              </a:rPr>
              <a:t> дейінгі жеңілдіктер</a:t>
            </a:r>
          </a:p>
        </p:txBody>
      </p:sp>
      <p:pic>
        <p:nvPicPr>
          <p:cNvPr id="97306" name="Picture 26" descr="LAIC_tm_rus (2010-07-03)"/>
          <p:cNvPicPr>
            <a:picLocks noChangeAspect="1" noChangeArrowheads="1"/>
          </p:cNvPicPr>
          <p:nvPr/>
        </p:nvPicPr>
        <p:blipFill>
          <a:blip r:embed="rId11" cstate="print"/>
          <a:srcRect/>
          <a:stretch>
            <a:fillRect/>
          </a:stretch>
        </p:blipFill>
        <p:spPr bwMode="auto">
          <a:xfrm>
            <a:off x="6922793" y="5188954"/>
            <a:ext cx="1935157" cy="281920"/>
          </a:xfrm>
          <a:prstGeom prst="rect">
            <a:avLst/>
          </a:prstGeom>
          <a:noFill/>
          <a:ln w="9525">
            <a:noFill/>
            <a:miter lim="800000"/>
            <a:headEnd/>
            <a:tailEnd/>
          </a:ln>
        </p:spPr>
      </p:pic>
      <p:pic>
        <p:nvPicPr>
          <p:cNvPr id="97307" name="Picture 27"/>
          <p:cNvPicPr>
            <a:picLocks noChangeAspect="1" noChangeArrowheads="1"/>
          </p:cNvPicPr>
          <p:nvPr/>
        </p:nvPicPr>
        <p:blipFill>
          <a:blip r:embed="rId12"/>
          <a:srcRect/>
          <a:stretch>
            <a:fillRect/>
          </a:stretch>
        </p:blipFill>
        <p:spPr bwMode="auto">
          <a:xfrm>
            <a:off x="5267927" y="5188954"/>
            <a:ext cx="1305463" cy="279877"/>
          </a:xfrm>
          <a:prstGeom prst="rect">
            <a:avLst/>
          </a:prstGeom>
          <a:noFill/>
          <a:ln w="9525">
            <a:noFill/>
            <a:miter lim="800000"/>
            <a:headEnd/>
            <a:tailEnd/>
          </a:ln>
          <a:effectLst/>
        </p:spPr>
      </p:pic>
      <p:sp>
        <p:nvSpPr>
          <p:cNvPr id="97308" name="Rectangle 28"/>
          <p:cNvSpPr>
            <a:spLocks noChangeArrowheads="1"/>
          </p:cNvSpPr>
          <p:nvPr/>
        </p:nvSpPr>
        <p:spPr bwMode="auto">
          <a:xfrm>
            <a:off x="5181536" y="5483131"/>
            <a:ext cx="1480164" cy="668596"/>
          </a:xfrm>
          <a:prstGeom prst="rect">
            <a:avLst/>
          </a:prstGeom>
          <a:noFill/>
          <a:ln w="9525">
            <a:noFill/>
            <a:miter lim="800000"/>
            <a:headEnd/>
            <a:tailEnd/>
          </a:ln>
          <a:effectLst/>
        </p:spPr>
        <p:txBody>
          <a:bodyPr lIns="113488" tIns="56745" rIns="113488" bIns="56745" anchor="ctr">
            <a:spAutoFit/>
          </a:bodyPr>
          <a:lstStyle/>
          <a:p>
            <a:pPr algn="l"/>
            <a:r>
              <a:rPr lang="kk-KZ" sz="1200" dirty="0">
                <a:latin typeface="Times New Roman" pitchFamily="18" charset="0"/>
              </a:rPr>
              <a:t>сақтандыру түрлеріне жеңілдіктер</a:t>
            </a:r>
            <a:endParaRPr lang="ru-RU" sz="1200" dirty="0">
              <a:latin typeface="Times New Roman" pitchFamily="18" charset="0"/>
            </a:endParaRPr>
          </a:p>
        </p:txBody>
      </p:sp>
      <p:sp>
        <p:nvSpPr>
          <p:cNvPr id="97309" name="Rectangle 29"/>
          <p:cNvSpPr>
            <a:spLocks noChangeArrowheads="1"/>
          </p:cNvSpPr>
          <p:nvPr/>
        </p:nvSpPr>
        <p:spPr bwMode="auto">
          <a:xfrm>
            <a:off x="6836402" y="5568933"/>
            <a:ext cx="1827648" cy="483930"/>
          </a:xfrm>
          <a:prstGeom prst="rect">
            <a:avLst/>
          </a:prstGeom>
          <a:noFill/>
          <a:ln w="9525">
            <a:noFill/>
            <a:miter lim="800000"/>
            <a:headEnd/>
            <a:tailEnd/>
          </a:ln>
          <a:effectLst/>
        </p:spPr>
        <p:txBody>
          <a:bodyPr lIns="113488" tIns="56745" rIns="113488" bIns="56745" anchor="ctr">
            <a:spAutoFit/>
          </a:bodyPr>
          <a:lstStyle/>
          <a:p>
            <a:pPr algn="l"/>
            <a:r>
              <a:rPr lang="kk-KZ" sz="1200" dirty="0">
                <a:latin typeface="Times New Roman" pitchFamily="18" charset="0"/>
              </a:rPr>
              <a:t>сақтандырудың жеңілдігі бар шарттары</a:t>
            </a:r>
            <a:r>
              <a:rPr lang="ru-RU" sz="1200" dirty="0">
                <a:latin typeface="Arial" charset="0"/>
              </a:rPr>
              <a:t> </a:t>
            </a:r>
          </a:p>
        </p:txBody>
      </p:sp>
      <p:pic>
        <p:nvPicPr>
          <p:cNvPr id="97310" name="Picture 30" descr="Бизнес Партнер лого"/>
          <p:cNvPicPr>
            <a:picLocks noChangeAspect="1" noChangeArrowheads="1"/>
          </p:cNvPicPr>
          <p:nvPr/>
        </p:nvPicPr>
        <p:blipFill>
          <a:blip r:embed="rId13" cstate="print"/>
          <a:srcRect/>
          <a:stretch>
            <a:fillRect/>
          </a:stretch>
        </p:blipFill>
        <p:spPr bwMode="auto">
          <a:xfrm>
            <a:off x="6314217" y="2966284"/>
            <a:ext cx="1172996" cy="396322"/>
          </a:xfrm>
          <a:prstGeom prst="rect">
            <a:avLst/>
          </a:prstGeom>
          <a:noFill/>
        </p:spPr>
      </p:pic>
      <p:sp>
        <p:nvSpPr>
          <p:cNvPr id="97311" name="Text Box 31"/>
          <p:cNvSpPr txBox="1">
            <a:spLocks noChangeArrowheads="1"/>
          </p:cNvSpPr>
          <p:nvPr/>
        </p:nvSpPr>
        <p:spPr bwMode="auto">
          <a:xfrm>
            <a:off x="6225907" y="3430022"/>
            <a:ext cx="2177051" cy="646317"/>
          </a:xfrm>
          <a:prstGeom prst="rect">
            <a:avLst/>
          </a:prstGeom>
          <a:noFill/>
          <a:ln w="9525">
            <a:noFill/>
            <a:miter lim="800000"/>
            <a:headEnd/>
            <a:tailEnd/>
          </a:ln>
          <a:effectLst/>
        </p:spPr>
        <p:txBody>
          <a:bodyPr lIns="91428" tIns="45713" rIns="91428" bIns="45713">
            <a:spAutoFit/>
          </a:bodyPr>
          <a:lstStyle/>
          <a:p>
            <a:pPr defTabSz="914342"/>
            <a:r>
              <a:rPr lang="kk-KZ" sz="1200" dirty="0">
                <a:latin typeface="Times New Roman" pitchFamily="18" charset="0"/>
              </a:rPr>
              <a:t>заң, консалтинг және бағалау қызметтеріне 10</a:t>
            </a:r>
            <a:r>
              <a:rPr lang="ru-RU" sz="1200" dirty="0">
                <a:latin typeface="Times New Roman" pitchFamily="18" charset="0"/>
              </a:rPr>
              <a:t>%</a:t>
            </a:r>
            <a:r>
              <a:rPr lang="kk-KZ" sz="1200" dirty="0">
                <a:latin typeface="Times New Roman" pitchFamily="18" charset="0"/>
              </a:rPr>
              <a:t> дейінгі жеңілдіктер</a:t>
            </a:r>
            <a:endParaRPr lang="ru-RU" sz="1200" dirty="0">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style>
          <a:lnRef idx="2">
            <a:schemeClr val="accent1">
              <a:shade val="50000"/>
            </a:schemeClr>
          </a:lnRef>
          <a:fillRef idx="1">
            <a:schemeClr val="accent1"/>
          </a:fillRef>
          <a:effectRef idx="0">
            <a:schemeClr val="accent1"/>
          </a:effectRef>
          <a:fontRef idx="minor">
            <a:schemeClr val="lt1"/>
          </a:fontRef>
        </p:style>
        <p:txBody>
          <a:bodyPr/>
          <a:lstStyle/>
          <a:p>
            <a:pPr algn="ctr">
              <a:buNone/>
            </a:pPr>
            <a:r>
              <a:rPr lang="kk-KZ" dirty="0" smtClean="0"/>
              <a:t>    </a:t>
            </a:r>
            <a:r>
              <a:rPr lang="kk-KZ" sz="6600" dirty="0" smtClean="0"/>
              <a:t>Назарларыңызға рахмет!</a:t>
            </a:r>
            <a:endParaRPr lang="ru-RU" sz="6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142984"/>
            <a:ext cx="8686800" cy="4937141"/>
          </a:xfrm>
        </p:spPr>
        <p:txBody>
          <a:bodyPr>
            <a:normAutofit lnSpcReduction="10000"/>
          </a:bodyPr>
          <a:lstStyle/>
          <a:p>
            <a:pPr>
              <a:buNone/>
            </a:pPr>
            <a:r>
              <a:rPr lang="ru-RU" sz="2000" dirty="0" smtClean="0"/>
              <a:t>        </a:t>
            </a:r>
            <a:r>
              <a:rPr lang="ru-RU" sz="2000" dirty="0" err="1" smtClean="0"/>
              <a:t>Алғаш</a:t>
            </a:r>
            <a:r>
              <a:rPr lang="ru-RU" sz="2000" dirty="0" smtClean="0"/>
              <a:t> </a:t>
            </a:r>
            <a:r>
              <a:rPr lang="ru-RU" sz="2000" dirty="0" err="1" smtClean="0"/>
              <a:t>зейнетақы</a:t>
            </a:r>
            <a:r>
              <a:rPr lang="ru-RU" sz="2000" dirty="0" smtClean="0"/>
              <a:t> </a:t>
            </a:r>
            <a:r>
              <a:rPr lang="ru-RU" sz="2000" dirty="0" err="1" smtClean="0"/>
              <a:t>жүйесі</a:t>
            </a:r>
            <a:r>
              <a:rPr lang="ru-RU" sz="2000" dirty="0" smtClean="0"/>
              <a:t> XV </a:t>
            </a:r>
            <a:r>
              <a:rPr lang="ru-RU" sz="2000" dirty="0" err="1" smtClean="0"/>
              <a:t>ғасырдың</a:t>
            </a:r>
            <a:r>
              <a:rPr lang="ru-RU" sz="2000" dirty="0" smtClean="0"/>
              <a:t> </a:t>
            </a:r>
            <a:r>
              <a:rPr lang="ru-RU" sz="2000" dirty="0" err="1" smtClean="0"/>
              <a:t>екінші</a:t>
            </a:r>
            <a:r>
              <a:rPr lang="ru-RU" sz="2000" dirty="0" smtClean="0"/>
              <a:t> </a:t>
            </a:r>
            <a:r>
              <a:rPr lang="ru-RU" sz="2000" dirty="0" err="1" smtClean="0"/>
              <a:t>жартысында</a:t>
            </a:r>
            <a:r>
              <a:rPr lang="ru-RU" sz="2000" dirty="0" smtClean="0"/>
              <a:t> XI </a:t>
            </a:r>
            <a:r>
              <a:rPr lang="ru-RU" sz="2000" dirty="0" err="1" smtClean="0"/>
              <a:t>Людовиктің</a:t>
            </a:r>
            <a:r>
              <a:rPr lang="ru-RU" sz="2000" dirty="0" smtClean="0"/>
              <a:t> </a:t>
            </a:r>
            <a:r>
              <a:rPr lang="ru-RU" sz="2000" dirty="0" err="1" smtClean="0"/>
              <a:t>патшалығында</a:t>
            </a:r>
            <a:r>
              <a:rPr lang="ru-RU" sz="2000" dirty="0" smtClean="0"/>
              <a:t> </a:t>
            </a:r>
            <a:r>
              <a:rPr lang="ru-RU" sz="2000" dirty="0" err="1" smtClean="0"/>
              <a:t>болған</a:t>
            </a:r>
            <a:r>
              <a:rPr lang="ru-RU" sz="2000" dirty="0" smtClean="0"/>
              <a:t>. Ал </a:t>
            </a:r>
            <a:r>
              <a:rPr lang="ru-RU" sz="2000" dirty="0" err="1" smtClean="0"/>
              <a:t>алғаш</a:t>
            </a:r>
            <a:r>
              <a:rPr lang="ru-RU" sz="2000" dirty="0" smtClean="0"/>
              <a:t> </a:t>
            </a:r>
            <a:r>
              <a:rPr lang="ru-RU" sz="2000" dirty="0" err="1" smtClean="0"/>
              <a:t>рет</a:t>
            </a:r>
            <a:r>
              <a:rPr lang="ru-RU" sz="2000" dirty="0" smtClean="0"/>
              <a:t> </a:t>
            </a:r>
            <a:r>
              <a:rPr lang="ru-RU" sz="2000" dirty="0" err="1" smtClean="0"/>
              <a:t>барлық</a:t>
            </a:r>
            <a:r>
              <a:rPr lang="ru-RU" sz="2000" dirty="0" smtClean="0"/>
              <a:t> </a:t>
            </a:r>
            <a:r>
              <a:rPr lang="ru-RU" sz="2000" dirty="0" err="1" smtClean="0"/>
              <a:t>жұмыскерге</a:t>
            </a:r>
            <a:r>
              <a:rPr lang="ru-RU" sz="2000" dirty="0" smtClean="0"/>
              <a:t> </a:t>
            </a:r>
            <a:r>
              <a:rPr lang="ru-RU" sz="2000" dirty="0" err="1" smtClean="0"/>
              <a:t>ортақ</a:t>
            </a:r>
            <a:r>
              <a:rPr lang="ru-RU" sz="2000" dirty="0" smtClean="0"/>
              <a:t>  </a:t>
            </a:r>
            <a:r>
              <a:rPr lang="ru-RU" sz="2000" dirty="0" err="1" smtClean="0"/>
              <a:t>мемлекеттік</a:t>
            </a:r>
            <a:r>
              <a:rPr lang="ru-RU" sz="2000" dirty="0" smtClean="0"/>
              <a:t> </a:t>
            </a:r>
            <a:r>
              <a:rPr lang="ru-RU" sz="2000" dirty="0" err="1" smtClean="0"/>
              <a:t>зейнетақыны</a:t>
            </a:r>
            <a:r>
              <a:rPr lang="ru-RU" sz="2000" dirty="0" smtClean="0"/>
              <a:t> </a:t>
            </a:r>
            <a:r>
              <a:rPr lang="ru-RU" sz="2000" dirty="0" err="1" smtClean="0"/>
              <a:t>ресми</a:t>
            </a:r>
            <a:r>
              <a:rPr lang="ru-RU" sz="2000" dirty="0" smtClean="0"/>
              <a:t> </a:t>
            </a:r>
            <a:r>
              <a:rPr lang="ru-RU" sz="2000" dirty="0" err="1" smtClean="0"/>
              <a:t>түрде</a:t>
            </a:r>
            <a:r>
              <a:rPr lang="ru-RU" sz="2000" dirty="0" smtClean="0"/>
              <a:t> Германия </a:t>
            </a:r>
            <a:r>
              <a:rPr lang="ru-RU" sz="2000" dirty="0" err="1" smtClean="0"/>
              <a:t>канцилері</a:t>
            </a:r>
            <a:r>
              <a:rPr lang="ru-RU" sz="2000" dirty="0" smtClean="0"/>
              <a:t> </a:t>
            </a:r>
            <a:r>
              <a:rPr lang="ru-RU" sz="2000" dirty="0" err="1" smtClean="0"/>
              <a:t>Отто</a:t>
            </a:r>
            <a:r>
              <a:rPr lang="ru-RU" sz="2000" dirty="0" smtClean="0"/>
              <a:t> фон Бисмарк </a:t>
            </a:r>
            <a:r>
              <a:rPr lang="ru-RU" sz="2000" dirty="0" err="1" smtClean="0"/>
              <a:t>енгізді</a:t>
            </a:r>
            <a:r>
              <a:rPr lang="ru-RU" sz="2000" dirty="0" smtClean="0"/>
              <a:t>. </a:t>
            </a:r>
            <a:r>
              <a:rPr lang="ru-RU" sz="2000" dirty="0" err="1" smtClean="0"/>
              <a:t>Бұл</a:t>
            </a:r>
            <a:r>
              <a:rPr lang="ru-RU" sz="2000" dirty="0" smtClean="0"/>
              <a:t> 1889 </a:t>
            </a:r>
            <a:r>
              <a:rPr lang="ru-RU" sz="2000" dirty="0" err="1" smtClean="0"/>
              <a:t>жыл</a:t>
            </a:r>
            <a:r>
              <a:rPr lang="ru-RU" sz="2000" dirty="0" smtClean="0"/>
              <a:t> </a:t>
            </a:r>
            <a:r>
              <a:rPr lang="ru-RU" sz="2000" dirty="0" err="1" smtClean="0"/>
              <a:t>болатын</a:t>
            </a:r>
            <a:r>
              <a:rPr lang="ru-RU" sz="2000" dirty="0" smtClean="0"/>
              <a:t>. </a:t>
            </a:r>
            <a:r>
              <a:rPr lang="ru-RU" sz="2000" dirty="0" err="1" smtClean="0"/>
              <a:t>Кейіннен</a:t>
            </a:r>
            <a:r>
              <a:rPr lang="ru-RU" sz="2000" dirty="0" smtClean="0"/>
              <a:t>, 20 </a:t>
            </a:r>
            <a:r>
              <a:rPr lang="ru-RU" sz="2000" dirty="0" err="1" smtClean="0"/>
              <a:t>жылдан</a:t>
            </a:r>
            <a:r>
              <a:rPr lang="ru-RU" sz="2000" dirty="0" smtClean="0"/>
              <a:t> </a:t>
            </a:r>
            <a:r>
              <a:rPr lang="ru-RU" sz="2000" dirty="0" err="1" smtClean="0"/>
              <a:t>соң</a:t>
            </a:r>
            <a:r>
              <a:rPr lang="ru-RU" sz="2000" dirty="0" smtClean="0"/>
              <a:t> </a:t>
            </a:r>
            <a:r>
              <a:rPr lang="ru-RU" sz="2000" dirty="0" err="1" smtClean="0"/>
              <a:t>зейнетақы</a:t>
            </a:r>
            <a:r>
              <a:rPr lang="ru-RU" sz="2000" dirty="0" smtClean="0"/>
              <a:t> </a:t>
            </a:r>
            <a:r>
              <a:rPr lang="ru-RU" sz="2000" dirty="0" err="1" smtClean="0"/>
              <a:t>жүйесінен</a:t>
            </a:r>
            <a:r>
              <a:rPr lang="ru-RU" sz="2000" dirty="0" smtClean="0"/>
              <a:t> </a:t>
            </a:r>
            <a:r>
              <a:rPr lang="ru-RU" sz="2000" dirty="0" err="1" smtClean="0"/>
              <a:t>хабардар</a:t>
            </a:r>
            <a:r>
              <a:rPr lang="ru-RU" sz="2000" dirty="0" smtClean="0"/>
              <a:t> </a:t>
            </a:r>
            <a:r>
              <a:rPr lang="ru-RU" sz="2000" dirty="0" err="1" smtClean="0"/>
              <a:t>болған</a:t>
            </a:r>
            <a:r>
              <a:rPr lang="ru-RU" sz="2000" dirty="0" smtClean="0"/>
              <a:t> </a:t>
            </a:r>
            <a:r>
              <a:rPr lang="ru-RU" sz="2000" dirty="0" err="1" smtClean="0"/>
              <a:t>көбі</a:t>
            </a:r>
            <a:r>
              <a:rPr lang="ru-RU" sz="2000" dirty="0" smtClean="0"/>
              <a:t> </a:t>
            </a:r>
            <a:r>
              <a:rPr lang="ru-RU" sz="2000" dirty="0" err="1" smtClean="0"/>
              <a:t>өз</a:t>
            </a:r>
            <a:r>
              <a:rPr lang="ru-RU" sz="2000" dirty="0" smtClean="0"/>
              <a:t> </a:t>
            </a:r>
            <a:r>
              <a:rPr lang="ru-RU" sz="2000" dirty="0" err="1" smtClean="0"/>
              <a:t>мемлекеттеріне</a:t>
            </a:r>
            <a:r>
              <a:rPr lang="ru-RU" sz="2000" dirty="0" smtClean="0"/>
              <a:t> </a:t>
            </a:r>
            <a:r>
              <a:rPr lang="ru-RU" sz="2000" dirty="0" err="1" smtClean="0"/>
              <a:t>енгізіп</a:t>
            </a:r>
            <a:r>
              <a:rPr lang="ru-RU" sz="2000" dirty="0" smtClean="0"/>
              <a:t> </a:t>
            </a:r>
            <a:r>
              <a:rPr lang="ru-RU" sz="2000" dirty="0" err="1" smtClean="0"/>
              <a:t>жатты</a:t>
            </a:r>
            <a:r>
              <a:rPr lang="ru-RU" sz="2000" dirty="0" smtClean="0"/>
              <a:t>. </a:t>
            </a:r>
            <a:r>
              <a:rPr lang="ru-RU" sz="2000" dirty="0" err="1" smtClean="0"/>
              <a:t>Олар</a:t>
            </a:r>
            <a:r>
              <a:rPr lang="ru-RU" sz="2000" dirty="0" smtClean="0"/>
              <a:t>: </a:t>
            </a:r>
            <a:r>
              <a:rPr lang="ru-RU" sz="2000" dirty="0" err="1" smtClean="0"/>
              <a:t>Ұлыбритания</a:t>
            </a:r>
            <a:r>
              <a:rPr lang="ru-RU" sz="2000" dirty="0" smtClean="0"/>
              <a:t>, Австралия, Америка </a:t>
            </a:r>
            <a:r>
              <a:rPr lang="ru-RU" sz="2000" dirty="0" err="1" smtClean="0"/>
              <a:t>Құрама</a:t>
            </a:r>
            <a:r>
              <a:rPr lang="ru-RU" sz="2000" dirty="0" smtClean="0"/>
              <a:t> </a:t>
            </a:r>
            <a:r>
              <a:rPr lang="ru-RU" sz="2000" dirty="0" err="1" smtClean="0"/>
              <a:t>Штаттары</a:t>
            </a:r>
            <a:r>
              <a:rPr lang="ru-RU" sz="2000" dirty="0" smtClean="0"/>
              <a:t>. </a:t>
            </a:r>
            <a:r>
              <a:rPr lang="ru-RU" sz="2000" dirty="0" err="1" smtClean="0"/>
              <a:t>Олар</a:t>
            </a:r>
            <a:r>
              <a:rPr lang="ru-RU" sz="2000" dirty="0" smtClean="0"/>
              <a:t> </a:t>
            </a:r>
            <a:r>
              <a:rPr lang="ru-RU" sz="2000" dirty="0" err="1" smtClean="0"/>
              <a:t>Германияға</a:t>
            </a:r>
            <a:r>
              <a:rPr lang="ru-RU" sz="2000" dirty="0" smtClean="0"/>
              <a:t> </a:t>
            </a:r>
            <a:r>
              <a:rPr lang="ru-RU" sz="2000" dirty="0" err="1" smtClean="0"/>
              <a:t>қарағанда</a:t>
            </a:r>
            <a:r>
              <a:rPr lang="ru-RU" sz="2000" dirty="0" smtClean="0"/>
              <a:t> </a:t>
            </a:r>
            <a:r>
              <a:rPr lang="ru-RU" sz="2000" dirty="0" err="1" smtClean="0"/>
              <a:t>бұл</a:t>
            </a:r>
            <a:r>
              <a:rPr lang="ru-RU" sz="2000" dirty="0" smtClean="0"/>
              <a:t> </a:t>
            </a:r>
            <a:r>
              <a:rPr lang="ru-RU" sz="2000" dirty="0" err="1" smtClean="0"/>
              <a:t>жүйені</a:t>
            </a:r>
            <a:r>
              <a:rPr lang="ru-RU" sz="2000" dirty="0" smtClean="0"/>
              <a:t> </a:t>
            </a:r>
            <a:r>
              <a:rPr lang="ru-RU" sz="2000" dirty="0" err="1" smtClean="0"/>
              <a:t>мемлекеттеріне</a:t>
            </a:r>
            <a:r>
              <a:rPr lang="ru-RU" sz="2000" dirty="0" smtClean="0"/>
              <a:t> </a:t>
            </a:r>
            <a:r>
              <a:rPr lang="ru-RU" sz="2000" dirty="0" err="1" smtClean="0"/>
              <a:t>кеш</a:t>
            </a:r>
            <a:r>
              <a:rPr lang="ru-RU" sz="2000" dirty="0" smtClean="0"/>
              <a:t> </a:t>
            </a:r>
            <a:r>
              <a:rPr lang="ru-RU" sz="2000" dirty="0" err="1" smtClean="0"/>
              <a:t>енгізді</a:t>
            </a:r>
            <a:r>
              <a:rPr lang="ru-RU" sz="2000" dirty="0" smtClean="0"/>
              <a:t>. </a:t>
            </a:r>
            <a:r>
              <a:rPr lang="ru-RU" sz="2000" dirty="0" err="1" smtClean="0"/>
              <a:t>Яғни</a:t>
            </a:r>
            <a:r>
              <a:rPr lang="ru-RU" sz="2000" dirty="0" smtClean="0"/>
              <a:t> </a:t>
            </a:r>
            <a:r>
              <a:rPr lang="ru-RU" sz="2000" dirty="0" err="1" smtClean="0"/>
              <a:t>бұл</a:t>
            </a:r>
            <a:r>
              <a:rPr lang="ru-RU" sz="2000" dirty="0" smtClean="0"/>
              <a:t> </a:t>
            </a:r>
            <a:r>
              <a:rPr lang="ru-RU" sz="2000" dirty="0" err="1" smtClean="0"/>
              <a:t>елдер</a:t>
            </a:r>
            <a:r>
              <a:rPr lang="ru-RU" sz="2000" dirty="0" smtClean="0"/>
              <a:t> ХХ </a:t>
            </a:r>
            <a:r>
              <a:rPr lang="ru-RU" sz="2000" dirty="0" err="1" smtClean="0"/>
              <a:t>ғасырдың</a:t>
            </a:r>
            <a:r>
              <a:rPr lang="ru-RU" sz="2000" dirty="0" smtClean="0"/>
              <a:t> 30 </a:t>
            </a:r>
            <a:r>
              <a:rPr lang="ru-RU" sz="2000" dirty="0" err="1" smtClean="0"/>
              <a:t>жылдарында</a:t>
            </a:r>
            <a:r>
              <a:rPr lang="ru-RU" sz="2000" dirty="0" smtClean="0"/>
              <a:t> </a:t>
            </a:r>
            <a:r>
              <a:rPr lang="ru-RU" sz="2000" dirty="0" err="1" smtClean="0"/>
              <a:t>зейнетақы</a:t>
            </a:r>
            <a:r>
              <a:rPr lang="ru-RU" sz="2000" dirty="0" smtClean="0"/>
              <a:t> </a:t>
            </a:r>
            <a:r>
              <a:rPr lang="ru-RU" sz="2000" dirty="0" err="1" smtClean="0"/>
              <a:t>жүйесін</a:t>
            </a:r>
            <a:r>
              <a:rPr lang="ru-RU" sz="2000" dirty="0" smtClean="0"/>
              <a:t> </a:t>
            </a:r>
            <a:r>
              <a:rPr lang="ru-RU" sz="2000" dirty="0" err="1" smtClean="0"/>
              <a:t>толық</a:t>
            </a:r>
            <a:r>
              <a:rPr lang="ru-RU" sz="2000" dirty="0" smtClean="0"/>
              <a:t> </a:t>
            </a:r>
            <a:r>
              <a:rPr lang="ru-RU" sz="2000" dirty="0" err="1" smtClean="0"/>
              <a:t>кіргізді</a:t>
            </a:r>
            <a:r>
              <a:rPr lang="ru-RU" sz="2000" dirty="0" smtClean="0"/>
              <a:t>. Ал </a:t>
            </a:r>
            <a:r>
              <a:rPr lang="ru-RU" sz="2000" dirty="0" err="1" smtClean="0"/>
              <a:t>Қазақстанға</a:t>
            </a:r>
            <a:r>
              <a:rPr lang="ru-RU" sz="2000" dirty="0" smtClean="0"/>
              <a:t> </a:t>
            </a:r>
            <a:r>
              <a:rPr lang="ru-RU" sz="2000" dirty="0" err="1" smtClean="0"/>
              <a:t>зейнетақы</a:t>
            </a:r>
            <a:r>
              <a:rPr lang="ru-RU" sz="2000" dirty="0" smtClean="0"/>
              <a:t> </a:t>
            </a:r>
            <a:r>
              <a:rPr lang="ru-RU" sz="2000" dirty="0" err="1" smtClean="0"/>
              <a:t>жүйесі</a:t>
            </a:r>
            <a:r>
              <a:rPr lang="ru-RU" sz="2000" dirty="0" smtClean="0"/>
              <a:t> </a:t>
            </a:r>
            <a:r>
              <a:rPr lang="ru-RU" sz="2000" dirty="0" err="1" smtClean="0"/>
              <a:t>Кеңес</a:t>
            </a:r>
            <a:r>
              <a:rPr lang="ru-RU" sz="2000" dirty="0" smtClean="0"/>
              <a:t> </a:t>
            </a:r>
            <a:r>
              <a:rPr lang="ru-RU" sz="2000" dirty="0" err="1" smtClean="0"/>
              <a:t>Одағы</a:t>
            </a:r>
            <a:r>
              <a:rPr lang="ru-RU" sz="2000" dirty="0" smtClean="0"/>
              <a:t> </a:t>
            </a:r>
            <a:r>
              <a:rPr lang="ru-RU" sz="2000" dirty="0" err="1" smtClean="0"/>
              <a:t>арқылы</a:t>
            </a:r>
            <a:r>
              <a:rPr lang="ru-RU" sz="2000" dirty="0" smtClean="0"/>
              <a:t> </a:t>
            </a:r>
            <a:r>
              <a:rPr lang="ru-RU" sz="2000" dirty="0" err="1" smtClean="0"/>
              <a:t>жетті</a:t>
            </a:r>
            <a:r>
              <a:rPr lang="ru-RU" sz="2000" dirty="0" smtClean="0"/>
              <a:t>. </a:t>
            </a:r>
            <a:r>
              <a:rPr lang="ru-RU" sz="2000" dirty="0" err="1" smtClean="0"/>
              <a:t>Ресейге</a:t>
            </a:r>
            <a:r>
              <a:rPr lang="ru-RU" sz="2000" dirty="0" smtClean="0"/>
              <a:t> </a:t>
            </a:r>
            <a:r>
              <a:rPr lang="ru-RU" sz="2000" dirty="0" err="1" smtClean="0"/>
              <a:t>бұл</a:t>
            </a:r>
            <a:r>
              <a:rPr lang="ru-RU" sz="2000" dirty="0" smtClean="0"/>
              <a:t> </a:t>
            </a:r>
            <a:r>
              <a:rPr lang="ru-RU" sz="2000" dirty="0" err="1" smtClean="0"/>
              <a:t>жүйені</a:t>
            </a:r>
            <a:r>
              <a:rPr lang="ru-RU" sz="2000" dirty="0" smtClean="0"/>
              <a:t> </a:t>
            </a:r>
            <a:r>
              <a:rPr lang="ru-RU" sz="2000" dirty="0" err="1" smtClean="0"/>
              <a:t>әкелген</a:t>
            </a:r>
            <a:r>
              <a:rPr lang="ru-RU" sz="2000" dirty="0" smtClean="0"/>
              <a:t> I Петр </a:t>
            </a:r>
            <a:r>
              <a:rPr lang="ru-RU" sz="2000" dirty="0" err="1" smtClean="0"/>
              <a:t>болатын</a:t>
            </a:r>
            <a:r>
              <a:rPr lang="ru-RU" sz="2000" dirty="0" smtClean="0"/>
              <a:t>. </a:t>
            </a:r>
            <a:r>
              <a:rPr lang="ru-RU" sz="2000" dirty="0" err="1" smtClean="0"/>
              <a:t>Бұрындары</a:t>
            </a:r>
            <a:r>
              <a:rPr lang="ru-RU" sz="2000" dirty="0" smtClean="0"/>
              <a:t> </a:t>
            </a:r>
            <a:r>
              <a:rPr lang="ru-RU" sz="2000" dirty="0" err="1" smtClean="0"/>
              <a:t>зейнетақы</a:t>
            </a:r>
            <a:r>
              <a:rPr lang="ru-RU" sz="2000" dirty="0" smtClean="0"/>
              <a:t> </a:t>
            </a:r>
            <a:r>
              <a:rPr lang="ru-RU" sz="2000" dirty="0" err="1" smtClean="0"/>
              <a:t>елге</a:t>
            </a:r>
            <a:r>
              <a:rPr lang="ru-RU" sz="2000" dirty="0" smtClean="0"/>
              <a:t> </a:t>
            </a:r>
            <a:r>
              <a:rPr lang="ru-RU" sz="2000" dirty="0" err="1" smtClean="0"/>
              <a:t>жасаған</a:t>
            </a:r>
            <a:r>
              <a:rPr lang="ru-RU" sz="2000" dirty="0" smtClean="0"/>
              <a:t> </a:t>
            </a:r>
            <a:r>
              <a:rPr lang="ru-RU" sz="2000" dirty="0" err="1" smtClean="0"/>
              <a:t>ерлігі</a:t>
            </a:r>
            <a:r>
              <a:rPr lang="ru-RU" sz="2000" dirty="0" smtClean="0"/>
              <a:t> </a:t>
            </a:r>
            <a:r>
              <a:rPr lang="ru-RU" sz="2000" dirty="0" err="1" smtClean="0"/>
              <a:t>үшін</a:t>
            </a:r>
            <a:r>
              <a:rPr lang="ru-RU" sz="2000" dirty="0" smtClean="0"/>
              <a:t> </a:t>
            </a:r>
            <a:r>
              <a:rPr lang="ru-RU" sz="2000" dirty="0" err="1" smtClean="0"/>
              <a:t>әскери</a:t>
            </a:r>
            <a:r>
              <a:rPr lang="ru-RU" sz="2000" dirty="0" smtClean="0"/>
              <a:t> </a:t>
            </a:r>
            <a:r>
              <a:rPr lang="ru-RU" sz="2000" dirty="0" err="1" smtClean="0"/>
              <a:t>шені</a:t>
            </a:r>
            <a:r>
              <a:rPr lang="ru-RU" sz="2000" dirty="0" smtClean="0"/>
              <a:t> бар </a:t>
            </a:r>
            <a:r>
              <a:rPr lang="ru-RU" sz="2000" dirty="0" err="1" smtClean="0"/>
              <a:t>адамдарға</a:t>
            </a:r>
            <a:r>
              <a:rPr lang="ru-RU" sz="2000" dirty="0" smtClean="0"/>
              <a:t> </a:t>
            </a:r>
            <a:r>
              <a:rPr lang="ru-RU" sz="2000" dirty="0" err="1" smtClean="0"/>
              <a:t>берілсе</a:t>
            </a:r>
            <a:r>
              <a:rPr lang="ru-RU" sz="2000" dirty="0" smtClean="0"/>
              <a:t>, </a:t>
            </a:r>
            <a:r>
              <a:rPr lang="ru-RU" sz="2000" dirty="0" err="1" smtClean="0"/>
              <a:t>кейіннен</a:t>
            </a:r>
            <a:r>
              <a:rPr lang="ru-RU" sz="2000" dirty="0" smtClean="0"/>
              <a:t> </a:t>
            </a:r>
            <a:r>
              <a:rPr lang="ru-RU" sz="2000" dirty="0" err="1" smtClean="0"/>
              <a:t>бұл</a:t>
            </a:r>
            <a:r>
              <a:rPr lang="ru-RU" sz="2000" dirty="0" smtClean="0"/>
              <a:t> </a:t>
            </a:r>
            <a:r>
              <a:rPr lang="ru-RU" sz="2000" dirty="0" err="1" smtClean="0"/>
              <a:t>заңға</a:t>
            </a:r>
            <a:r>
              <a:rPr lang="ru-RU" sz="2000" dirty="0" smtClean="0"/>
              <a:t> </a:t>
            </a:r>
            <a:r>
              <a:rPr lang="ru-RU" sz="2000" dirty="0" err="1" smtClean="0"/>
              <a:t>өзгертулер</a:t>
            </a:r>
            <a:r>
              <a:rPr lang="ru-RU" sz="2000" dirty="0" smtClean="0"/>
              <a:t> </a:t>
            </a:r>
            <a:r>
              <a:rPr lang="ru-RU" sz="2000" dirty="0" err="1" smtClean="0"/>
              <a:t>енгізіліп</a:t>
            </a:r>
            <a:r>
              <a:rPr lang="ru-RU" sz="2000" dirty="0" smtClean="0"/>
              <a:t>, 1918 </a:t>
            </a:r>
            <a:r>
              <a:rPr lang="ru-RU" sz="2000" dirty="0" err="1" smtClean="0"/>
              <a:t>жылдан</a:t>
            </a:r>
            <a:r>
              <a:rPr lang="ru-RU" sz="2000" dirty="0" smtClean="0"/>
              <a:t> </a:t>
            </a:r>
            <a:r>
              <a:rPr lang="ru-RU" sz="2000" dirty="0" err="1" smtClean="0"/>
              <a:t>бастап</a:t>
            </a:r>
            <a:r>
              <a:rPr lang="ru-RU" sz="2000" dirty="0" smtClean="0"/>
              <a:t> </a:t>
            </a:r>
            <a:r>
              <a:rPr lang="ru-RU" sz="2000" dirty="0" err="1" smtClean="0"/>
              <a:t>зейнетақы</a:t>
            </a:r>
            <a:r>
              <a:rPr lang="ru-RU" sz="2000" dirty="0" smtClean="0"/>
              <a:t> </a:t>
            </a:r>
            <a:r>
              <a:rPr lang="ru-RU" sz="2000" dirty="0" err="1" smtClean="0"/>
              <a:t>мүгедек</a:t>
            </a:r>
            <a:r>
              <a:rPr lang="ru-RU" sz="2000" dirty="0" smtClean="0"/>
              <a:t> </a:t>
            </a:r>
            <a:r>
              <a:rPr lang="ru-RU" sz="2000" dirty="0" err="1" smtClean="0"/>
              <a:t>жандарға</a:t>
            </a:r>
            <a:r>
              <a:rPr lang="ru-RU" sz="2000" dirty="0" smtClean="0"/>
              <a:t> </a:t>
            </a:r>
            <a:r>
              <a:rPr lang="ru-RU" sz="2000" dirty="0" err="1" smtClean="0"/>
              <a:t>берілетін</a:t>
            </a:r>
            <a:r>
              <a:rPr lang="ru-RU" sz="2000" dirty="0" smtClean="0"/>
              <a:t> </a:t>
            </a:r>
            <a:r>
              <a:rPr lang="ru-RU" sz="2000" dirty="0" err="1" smtClean="0"/>
              <a:t>болған</a:t>
            </a:r>
            <a:r>
              <a:rPr lang="ru-RU" sz="2000" dirty="0" smtClean="0"/>
              <a:t>. 1923 </a:t>
            </a:r>
            <a:r>
              <a:rPr lang="ru-RU" sz="2000" dirty="0" err="1" smtClean="0"/>
              <a:t>жылдан</a:t>
            </a:r>
            <a:r>
              <a:rPr lang="ru-RU" sz="2000" dirty="0" smtClean="0"/>
              <a:t> </a:t>
            </a:r>
            <a:r>
              <a:rPr lang="ru-RU" sz="2000" dirty="0" err="1" smtClean="0"/>
              <a:t>бастап</a:t>
            </a:r>
            <a:r>
              <a:rPr lang="ru-RU" sz="2000" dirty="0" smtClean="0"/>
              <a:t> </a:t>
            </a:r>
            <a:r>
              <a:rPr lang="ru-RU" sz="2000" dirty="0" err="1" smtClean="0"/>
              <a:t>кәрі</a:t>
            </a:r>
            <a:r>
              <a:rPr lang="ru-RU" sz="2000" dirty="0" smtClean="0"/>
              <a:t> </a:t>
            </a:r>
            <a:r>
              <a:rPr lang="ru-RU" sz="2000" dirty="0" err="1" smtClean="0"/>
              <a:t>большевиктерге</a:t>
            </a:r>
            <a:r>
              <a:rPr lang="ru-RU" sz="2000" dirty="0" smtClean="0"/>
              <a:t>, 1928 </a:t>
            </a:r>
            <a:r>
              <a:rPr lang="ru-RU" sz="2000" dirty="0" err="1" smtClean="0"/>
              <a:t>жылдан</a:t>
            </a:r>
            <a:r>
              <a:rPr lang="ru-RU" sz="2000" dirty="0" smtClean="0"/>
              <a:t> </a:t>
            </a:r>
            <a:r>
              <a:rPr lang="ru-RU" sz="2000" dirty="0" err="1" smtClean="0"/>
              <a:t>бастап</a:t>
            </a:r>
            <a:r>
              <a:rPr lang="ru-RU" sz="2000" dirty="0" smtClean="0"/>
              <a:t>, </a:t>
            </a:r>
            <a:r>
              <a:rPr lang="ru-RU" sz="2000" dirty="0" err="1" smtClean="0"/>
              <a:t>тау-кен</a:t>
            </a:r>
            <a:r>
              <a:rPr lang="ru-RU" sz="2000" dirty="0" smtClean="0"/>
              <a:t> </a:t>
            </a:r>
            <a:r>
              <a:rPr lang="ru-RU" sz="2000" dirty="0" err="1" smtClean="0"/>
              <a:t>ісі</a:t>
            </a:r>
            <a:r>
              <a:rPr lang="ru-RU" sz="2000" dirty="0" smtClean="0"/>
              <a:t> мен </a:t>
            </a:r>
            <a:r>
              <a:rPr lang="ru-RU" sz="2000" dirty="0" err="1" smtClean="0"/>
              <a:t>тоқымалық</a:t>
            </a:r>
            <a:r>
              <a:rPr lang="ru-RU" sz="2000" dirty="0" smtClean="0"/>
              <a:t> </a:t>
            </a:r>
            <a:r>
              <a:rPr lang="ru-RU" sz="2000" dirty="0" err="1" smtClean="0"/>
              <a:t>өнеркәсіпте</a:t>
            </a:r>
            <a:r>
              <a:rPr lang="ru-RU" sz="2000" dirty="0" smtClean="0"/>
              <a:t> </a:t>
            </a:r>
            <a:r>
              <a:rPr lang="ru-RU" sz="2000" dirty="0" err="1" smtClean="0"/>
              <a:t>еңбек</a:t>
            </a:r>
            <a:r>
              <a:rPr lang="ru-RU" sz="2000" dirty="0" smtClean="0"/>
              <a:t> </a:t>
            </a:r>
            <a:r>
              <a:rPr lang="ru-RU" sz="2000" dirty="0" err="1" smtClean="0"/>
              <a:t>ететіндерге</a:t>
            </a:r>
            <a:r>
              <a:rPr lang="ru-RU" sz="2000" dirty="0" smtClean="0"/>
              <a:t> </a:t>
            </a:r>
            <a:r>
              <a:rPr lang="ru-RU" sz="2000" dirty="0" err="1" smtClean="0"/>
              <a:t>беріле</a:t>
            </a:r>
            <a:r>
              <a:rPr lang="ru-RU" sz="2000" dirty="0" smtClean="0"/>
              <a:t> </a:t>
            </a:r>
            <a:r>
              <a:rPr lang="ru-RU" sz="2000" dirty="0" err="1" smtClean="0"/>
              <a:t>бастады</a:t>
            </a:r>
            <a:r>
              <a:rPr lang="ru-RU" sz="2000" dirty="0" smtClean="0"/>
              <a:t>. Ал 1937 </a:t>
            </a:r>
            <a:r>
              <a:rPr lang="ru-RU" sz="2000" dirty="0" err="1" smtClean="0"/>
              <a:t>жылдан</a:t>
            </a:r>
            <a:r>
              <a:rPr lang="ru-RU" sz="2000" dirty="0" smtClean="0"/>
              <a:t> </a:t>
            </a:r>
            <a:r>
              <a:rPr lang="ru-RU" sz="2000" dirty="0" err="1" smtClean="0"/>
              <a:t>бастап</a:t>
            </a:r>
            <a:r>
              <a:rPr lang="ru-RU" sz="2000" dirty="0" smtClean="0"/>
              <a:t>, </a:t>
            </a:r>
            <a:r>
              <a:rPr lang="ru-RU" sz="2000" dirty="0" err="1" smtClean="0"/>
              <a:t>барлық</a:t>
            </a:r>
            <a:r>
              <a:rPr lang="ru-RU" sz="2000" dirty="0" smtClean="0"/>
              <a:t> </a:t>
            </a:r>
            <a:r>
              <a:rPr lang="ru-RU" sz="2000" dirty="0" err="1" smtClean="0"/>
              <a:t>қаладағы</a:t>
            </a:r>
            <a:r>
              <a:rPr lang="ru-RU" sz="2000" dirty="0" smtClean="0"/>
              <a:t> </a:t>
            </a:r>
            <a:r>
              <a:rPr lang="ru-RU" sz="2000" dirty="0" err="1" smtClean="0"/>
              <a:t>жұмыскерлер</a:t>
            </a:r>
            <a:r>
              <a:rPr lang="ru-RU" sz="2000" dirty="0" smtClean="0"/>
              <a:t> мен </a:t>
            </a:r>
            <a:r>
              <a:rPr lang="ru-RU" sz="2000" dirty="0" err="1" smtClean="0"/>
              <a:t>қызметкерлердің</a:t>
            </a:r>
            <a:r>
              <a:rPr lang="ru-RU" sz="2000" dirty="0" smtClean="0"/>
              <a:t> де </a:t>
            </a:r>
            <a:r>
              <a:rPr lang="ru-RU" sz="2000" dirty="0" err="1" smtClean="0"/>
              <a:t>қолына</a:t>
            </a:r>
            <a:r>
              <a:rPr lang="ru-RU" sz="2000" dirty="0" smtClean="0"/>
              <a:t> </a:t>
            </a:r>
            <a:r>
              <a:rPr lang="ru-RU" sz="2000" dirty="0" err="1" smtClean="0"/>
              <a:t>тиді</a:t>
            </a:r>
            <a:r>
              <a:rPr lang="ru-RU" sz="2000" dirty="0" smtClean="0"/>
              <a:t>.</a:t>
            </a:r>
          </a:p>
          <a:p>
            <a:endParaRPr lang="ru-RU"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214422"/>
            <a:ext cx="8991600" cy="5643578"/>
          </a:xfrm>
        </p:spPr>
        <p:txBody>
          <a:bodyPr>
            <a:normAutofit/>
          </a:bodyPr>
          <a:lstStyle/>
          <a:p>
            <a:pPr>
              <a:buNone/>
            </a:pPr>
            <a:r>
              <a:rPr lang="ru-RU" sz="2000" dirty="0" smtClean="0"/>
              <a:t>            </a:t>
            </a:r>
            <a:r>
              <a:rPr lang="ru-RU" sz="2000" dirty="0" err="1" smtClean="0"/>
              <a:t>Зей</a:t>
            </a:r>
            <a:r>
              <a:rPr lang="kk-KZ" sz="2000" dirty="0" smtClean="0"/>
              <a:t>нетақы жүйесі – кез келген мемлекеттің әлеуметтік қамтамасыз етуінің  маңызды компоненттерінің бірі және республиканың экономикасын инвестициялауды маңызды құралы болып табылады. Зейнетақымен қамтамасыз ету жүйесі – тұрғындарды әлеуметтік қорғау саласындағы маңызды категориялардың бірі.Кәрілікті лайықты материалдық қамтамасыз ету әлемнің барлық елдері үшін өзекті мәселе, соның ішінде экономикасы сәтті дамыған елдер үшінде. Бұл тұрғындардың жалпы санындағы қарт адамдар үлесінің табиғи өсуімен негізделеді, сондай ақ мемлекет пен азаматтар, жұмыс берушілір мен жұмысшылыр, ата-аналар мен балалар арасындағы әлеуметтік – экономикалық қатнастар эволютциясы себеп.      </a:t>
            </a:r>
          </a:p>
          <a:p>
            <a:pPr>
              <a:buNone/>
            </a:pPr>
            <a:r>
              <a:rPr lang="kk-KZ" sz="2000" dirty="0" smtClean="0"/>
              <a:t>           Тұрғындардың қартаюы және оны зейнетақымен қамтамасыз ету үшін де  өзекті екені шүбәсіз.Сондықтанда Қазақстан көптеген басқа мемлекеттер сияқты ХХ жүзжылдық соңында зейнетақымен қамтамасыз етудің  сапалы жаңа жүйесі – жеке және міндетті сипаттағы жинақтаушы жүйеге көшті.</a:t>
            </a:r>
            <a:endParaRPr lang="ru-RU"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14810" y="1000108"/>
            <a:ext cx="4643470" cy="5857892"/>
          </a:xfrm>
        </p:spPr>
        <p:txBody>
          <a:bodyPr>
            <a:normAutofit/>
          </a:bodyPr>
          <a:lstStyle/>
          <a:p>
            <a:pPr>
              <a:buNone/>
            </a:pPr>
            <a:r>
              <a:rPr lang="kk-KZ" sz="2400" dirty="0" smtClean="0"/>
              <a:t>      Зейнетақымен</a:t>
            </a:r>
            <a:r>
              <a:rPr lang="kk-KZ" dirty="0" smtClean="0"/>
              <a:t> </a:t>
            </a:r>
            <a:r>
              <a:rPr lang="kk-KZ" sz="2000" dirty="0" smtClean="0"/>
              <a:t>қамтамасыз ету жүйесін рефермалау </a:t>
            </a:r>
            <a:r>
              <a:rPr lang="kk-KZ" sz="2000" dirty="0" smtClean="0"/>
              <a:t>туралы </a:t>
            </a:r>
            <a:r>
              <a:rPr lang="kk-KZ" sz="2000" dirty="0" smtClean="0"/>
              <a:t>пікірталас ортасында зейнетақымен қаматамасыз етуді барынша тиімді сақтандырудың әдістері мен тетіктерің іздеу тұрады: көпдеңгейлі, өзара толықтырушы және өзарабайланысты жүйені құру, жеке секторды белсенді тарату әдістері, тұрғындардың қартайған тобын әлеуметтік қорғаудың кешенді институттарын құру. Зейнетақымен қамсыздандырудың  Қазақстандық моделі ашық және түсінікті болуы үшін, оны басқа елдердегі жүйелермен салыстыру қажет, себебі әр мемлекет, оның зейнетақы жүйесі бірегей болып табылады. </a:t>
            </a:r>
            <a:endParaRPr lang="ru-RU" dirty="0"/>
          </a:p>
        </p:txBody>
      </p:sp>
      <p:pic>
        <p:nvPicPr>
          <p:cNvPr id="1026" name="Picture 2" descr="C:\Users\Admin\Desktop\pens.jpg"/>
          <p:cNvPicPr>
            <a:picLocks noChangeAspect="1" noChangeArrowheads="1"/>
          </p:cNvPicPr>
          <p:nvPr/>
        </p:nvPicPr>
        <p:blipFill>
          <a:blip r:embed="rId2"/>
          <a:srcRect/>
          <a:stretch>
            <a:fillRect/>
          </a:stretch>
        </p:blipFill>
        <p:spPr bwMode="auto">
          <a:xfrm>
            <a:off x="214282" y="1142984"/>
            <a:ext cx="4143404" cy="5286412"/>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9144064" cy="1295400"/>
          </a:xfrm>
        </p:spPr>
        <p:txBody>
          <a:bodyPr>
            <a:noAutofit/>
          </a:bodyPr>
          <a:lstStyle/>
          <a:p>
            <a:r>
              <a:rPr lang="kk-KZ" sz="2000" dirty="0" smtClean="0"/>
              <a:t>     Дамыған мемлекетердің көбінде әлеуметтік және зейнетақымен қамсыздандырудың негізгі үш қайнар көзі бар:</a:t>
            </a:r>
            <a:endParaRPr lang="ru-RU" sz="2000" dirty="0"/>
          </a:p>
        </p:txBody>
      </p:sp>
      <p:graphicFrame>
        <p:nvGraphicFramePr>
          <p:cNvPr id="4" name="Содержимое 3"/>
          <p:cNvGraphicFramePr>
            <a:graphicFrameLocks noGrp="1"/>
          </p:cNvGraphicFramePr>
          <p:nvPr>
            <p:ph idx="1"/>
          </p:nvPr>
        </p:nvGraphicFramePr>
        <p:xfrm>
          <a:off x="304800" y="1554162"/>
          <a:ext cx="8686800" cy="4946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66682" y="1214398"/>
            <a:ext cx="8777318" cy="5643602"/>
          </a:xfrm>
        </p:spPr>
        <p:txBody>
          <a:bodyPr>
            <a:normAutofit/>
          </a:bodyPr>
          <a:lstStyle/>
          <a:p>
            <a:pPr>
              <a:buNone/>
            </a:pPr>
            <a:r>
              <a:rPr lang="kk-KZ" sz="2000" dirty="0" smtClean="0"/>
              <a:t>               Мемлекеттік зейнетақымен қамсыздандыру жүйесі елдің барлық халқына немесе тек мемлекеттік жұмыскерлерге, қарулы күштерге, ал кейде теміржол қызметкерлеріне қызмет көрсетеді. Көптеген елдерде жасын, жұмыс қабілетіне жоғалтуына байланысты халықтың басым бөлігін зейнетақымен қамсыздандыру компаниялардың, фирмалардың, кәсіпорындардың, халықаралық ұйымдардың зейнетақы қорларына жүктелген. Мұндай қорларды “Жекеменшік” немесе “Өндірістік” деп атайды. Сақтандыру компаниялары өз қызметтерің бір түрі ретіңде жеке және топтық зейнетақы сақтандырумен айналысады. Зейнетақы жүйесін реформалаудағы Германия, АҚШ, Италия, Франция, Жапония, Венгрия, Польша, Чехия сияқты елдердің тәжрибесі келесі ерекшеліктерге негізделген: Зейнетақы жүйесініңбір қалыпты өсуі, кейбір зейнетақы түрлерінің көлемінің төмендеуі, сақтандыру жарналары көлемі мен сақтандыру мерзімінің өсуі, әлеуметтік сақтандыру мен сақтандыру көмегі институттарының жекеленуі, жеке зейнетақы қорларын ынталандыру.</a:t>
            </a:r>
            <a:endParaRPr lang="ru-RU"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85728"/>
            <a:ext cx="9144000" cy="785818"/>
          </a:xfrm>
        </p:spPr>
        <p:txBody>
          <a:bodyPr>
            <a:normAutofit fontScale="90000"/>
          </a:bodyPr>
          <a:lstStyle/>
          <a:p>
            <a:r>
              <a:rPr lang="ru-RU" sz="2000" dirty="0" err="1" smtClean="0"/>
              <a:t>Қазір</a:t>
            </a:r>
            <a:r>
              <a:rPr lang="ru-RU" sz="2000" dirty="0" smtClean="0"/>
              <a:t> </a:t>
            </a:r>
            <a:r>
              <a:rPr lang="ru-RU" sz="2000" dirty="0" err="1" smtClean="0"/>
              <a:t>әлемнің</a:t>
            </a:r>
            <a:r>
              <a:rPr lang="ru-RU" sz="2000" dirty="0" smtClean="0"/>
              <a:t> </a:t>
            </a:r>
            <a:r>
              <a:rPr lang="ru-RU" sz="2000" dirty="0" err="1" smtClean="0"/>
              <a:t>көптеген</a:t>
            </a:r>
            <a:r>
              <a:rPr lang="ru-RU" sz="2000" dirty="0" smtClean="0"/>
              <a:t> </a:t>
            </a:r>
            <a:r>
              <a:rPr lang="ru-RU" sz="2000" dirty="0" err="1" smtClean="0"/>
              <a:t>елдерінде</a:t>
            </a:r>
            <a:r>
              <a:rPr lang="ru-RU" sz="2000" dirty="0" smtClean="0"/>
              <a:t> </a:t>
            </a:r>
            <a:r>
              <a:rPr lang="ru-RU" sz="2000" dirty="0" err="1" smtClean="0"/>
              <a:t>зейнетке</a:t>
            </a:r>
            <a:r>
              <a:rPr lang="ru-RU" sz="2000" dirty="0" smtClean="0"/>
              <a:t> </a:t>
            </a:r>
            <a:r>
              <a:rPr lang="ru-RU" sz="2000" dirty="0" err="1" smtClean="0"/>
              <a:t>шығу</a:t>
            </a:r>
            <a:r>
              <a:rPr lang="ru-RU" sz="2000" dirty="0" smtClean="0"/>
              <a:t> </a:t>
            </a:r>
            <a:r>
              <a:rPr lang="ru-RU" sz="2000" dirty="0" err="1" smtClean="0"/>
              <a:t>жасы</a:t>
            </a:r>
            <a:r>
              <a:rPr lang="ru-RU" sz="2000" dirty="0" smtClean="0"/>
              <a:t> 65 </a:t>
            </a:r>
            <a:r>
              <a:rPr lang="ru-RU" sz="2000" dirty="0" err="1" smtClean="0"/>
              <a:t>жас</a:t>
            </a:r>
            <a:r>
              <a:rPr lang="ru-RU" sz="2000" dirty="0" smtClean="0"/>
              <a:t> </a:t>
            </a:r>
            <a:r>
              <a:rPr lang="ru-RU" sz="2000" dirty="0" err="1" smtClean="0"/>
              <a:t>болып</a:t>
            </a:r>
            <a:r>
              <a:rPr lang="ru-RU" sz="2000" dirty="0" smtClean="0"/>
              <a:t> </a:t>
            </a:r>
            <a:r>
              <a:rPr lang="ru-RU" sz="2000" dirty="0" err="1" smtClean="0"/>
              <a:t>саналады</a:t>
            </a:r>
            <a:r>
              <a:rPr lang="ru-RU" sz="2000" dirty="0" smtClean="0"/>
              <a:t>. </a:t>
            </a:r>
            <a:r>
              <a:rPr lang="ru-RU" sz="2000" dirty="0" err="1" smtClean="0"/>
              <a:t>Еуропа</a:t>
            </a:r>
            <a:r>
              <a:rPr lang="ru-RU" sz="2000" dirty="0" smtClean="0"/>
              <a:t> мен </a:t>
            </a:r>
            <a:r>
              <a:rPr lang="ru-RU" sz="2000" dirty="0" err="1" smtClean="0"/>
              <a:t>АҚШ-та</a:t>
            </a:r>
            <a:r>
              <a:rPr lang="ru-RU" sz="2000" dirty="0" smtClean="0"/>
              <a:t> 2060 </a:t>
            </a:r>
            <a:r>
              <a:rPr lang="ru-RU" sz="2000" dirty="0" err="1" smtClean="0"/>
              <a:t>жылдары</a:t>
            </a:r>
            <a:r>
              <a:rPr lang="ru-RU" sz="2000" dirty="0" smtClean="0"/>
              <a:t> </a:t>
            </a:r>
            <a:r>
              <a:rPr lang="ru-RU" sz="2000" dirty="0" err="1" smtClean="0"/>
              <a:t>зейнетке</a:t>
            </a:r>
            <a:r>
              <a:rPr lang="ru-RU" sz="2000" dirty="0" smtClean="0"/>
              <a:t> </a:t>
            </a:r>
            <a:r>
              <a:rPr lang="ru-RU" sz="2000" dirty="0" err="1" smtClean="0"/>
              <a:t>шығу</a:t>
            </a:r>
            <a:r>
              <a:rPr lang="ru-RU" sz="2000" dirty="0" smtClean="0"/>
              <a:t> </a:t>
            </a:r>
            <a:r>
              <a:rPr lang="ru-RU" sz="2000" dirty="0" err="1" smtClean="0"/>
              <a:t>жасын</a:t>
            </a:r>
            <a:r>
              <a:rPr lang="ru-RU" sz="2000" dirty="0" smtClean="0"/>
              <a:t> </a:t>
            </a:r>
            <a:r>
              <a:rPr lang="ru-RU" sz="2000" dirty="0" err="1" smtClean="0"/>
              <a:t>әйелдер</a:t>
            </a:r>
            <a:r>
              <a:rPr lang="ru-RU" sz="2000" dirty="0" smtClean="0"/>
              <a:t> </a:t>
            </a:r>
            <a:r>
              <a:rPr lang="ru-RU" sz="2000" dirty="0" err="1" smtClean="0"/>
              <a:t>үшін</a:t>
            </a:r>
            <a:r>
              <a:rPr lang="ru-RU" sz="2000" dirty="0" smtClean="0"/>
              <a:t> де, </a:t>
            </a:r>
            <a:r>
              <a:rPr lang="ru-RU" sz="2000" dirty="0" err="1" smtClean="0"/>
              <a:t>ерлер</a:t>
            </a:r>
            <a:r>
              <a:rPr lang="ru-RU" sz="2000" dirty="0" smtClean="0"/>
              <a:t> </a:t>
            </a:r>
            <a:r>
              <a:rPr lang="ru-RU" sz="2000" dirty="0" err="1" smtClean="0"/>
              <a:t>үшін</a:t>
            </a:r>
            <a:r>
              <a:rPr lang="ru-RU" sz="2000" dirty="0" smtClean="0"/>
              <a:t> 70 </a:t>
            </a:r>
            <a:r>
              <a:rPr lang="ru-RU" sz="2000" dirty="0" err="1" smtClean="0"/>
              <a:t>жасқа</a:t>
            </a:r>
            <a:r>
              <a:rPr lang="ru-RU" sz="2000" dirty="0" smtClean="0"/>
              <a:t> </a:t>
            </a:r>
            <a:r>
              <a:rPr lang="ru-RU" sz="2000" dirty="0" err="1" smtClean="0"/>
              <a:t>жоғарылату</a:t>
            </a:r>
            <a:r>
              <a:rPr lang="ru-RU" sz="2000" dirty="0" smtClean="0"/>
              <a:t> </a:t>
            </a:r>
            <a:r>
              <a:rPr lang="ru-RU" sz="2000" dirty="0" err="1" smtClean="0"/>
              <a:t>көзделіп</a:t>
            </a:r>
            <a:r>
              <a:rPr lang="ru-RU" sz="2000" dirty="0" smtClean="0"/>
              <a:t> </a:t>
            </a:r>
            <a:r>
              <a:rPr lang="ru-RU" sz="2000" dirty="0" err="1" smtClean="0"/>
              <a:t>отыр</a:t>
            </a:r>
            <a:r>
              <a:rPr lang="ru-RU" sz="2000" dirty="0" smtClean="0"/>
              <a:t>.</a:t>
            </a:r>
            <a:br>
              <a:rPr lang="ru-RU" sz="2000" dirty="0" smtClean="0"/>
            </a:br>
            <a:endParaRPr lang="ru-RU" sz="2000" dirty="0"/>
          </a:p>
        </p:txBody>
      </p:sp>
      <p:graphicFrame>
        <p:nvGraphicFramePr>
          <p:cNvPr id="4" name="Содержимое 3"/>
          <p:cNvGraphicFramePr>
            <a:graphicFrameLocks noGrp="1"/>
          </p:cNvGraphicFramePr>
          <p:nvPr>
            <p:ph idx="1"/>
          </p:nvPr>
        </p:nvGraphicFramePr>
        <p:xfrm>
          <a:off x="304800" y="1554162"/>
          <a:ext cx="8686800" cy="49466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7" name="Содержимое 6" descr="Безымянный.1772png.png"/>
          <p:cNvPicPr>
            <a:picLocks noGrp="1" noChangeAspect="1"/>
          </p:cNvPicPr>
          <p:nvPr>
            <p:ph idx="1"/>
          </p:nvPr>
        </p:nvPicPr>
        <p:blipFill>
          <a:blip r:embed="rId2"/>
          <a:stretch>
            <a:fillRect/>
          </a:stretch>
        </p:blipFill>
        <p:spPr>
          <a:xfrm>
            <a:off x="0" y="0"/>
            <a:ext cx="9144000" cy="6858000"/>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643306" y="214290"/>
            <a:ext cx="5348294" cy="6643710"/>
          </a:xfrm>
        </p:spPr>
        <p:txBody>
          <a:bodyPr>
            <a:normAutofit lnSpcReduction="10000"/>
          </a:bodyPr>
          <a:lstStyle/>
          <a:p>
            <a:pPr>
              <a:buNone/>
            </a:pPr>
            <a:r>
              <a:rPr lang="ru-RU" sz="1800" dirty="0" smtClean="0"/>
              <a:t>                ҚР </a:t>
            </a:r>
            <a:r>
              <a:rPr lang="ru-RU" sz="1800" i="1" dirty="0" smtClean="0"/>
              <a:t>«</a:t>
            </a:r>
            <a:r>
              <a:rPr lang="ru-RU" sz="1800" i="1" dirty="0" err="1" smtClean="0"/>
              <a:t>Қазақстан</a:t>
            </a:r>
            <a:r>
              <a:rPr lang="ru-RU" sz="1800" i="1" dirty="0" smtClean="0"/>
              <a:t> </a:t>
            </a:r>
            <a:r>
              <a:rPr lang="ru-RU" sz="1800" i="1" dirty="0" err="1" smtClean="0"/>
              <a:t>Республикасындағы</a:t>
            </a:r>
            <a:r>
              <a:rPr lang="ru-RU" sz="1800" i="1" dirty="0" smtClean="0"/>
              <a:t> </a:t>
            </a:r>
            <a:r>
              <a:rPr lang="ru-RU" sz="1800" i="1" dirty="0" err="1" smtClean="0"/>
              <a:t>зейнетақымен</a:t>
            </a:r>
            <a:r>
              <a:rPr lang="ru-RU" sz="1800" i="1" dirty="0" smtClean="0"/>
              <a:t> </a:t>
            </a:r>
            <a:r>
              <a:rPr lang="ru-RU" sz="1800" i="1" dirty="0" err="1" smtClean="0"/>
              <a:t>қамсыздандыруы</a:t>
            </a:r>
            <a:r>
              <a:rPr lang="ru-RU" sz="1800" i="1" dirty="0" smtClean="0"/>
              <a:t> </a:t>
            </a:r>
            <a:r>
              <a:rPr lang="ru-RU" sz="1800" i="1" dirty="0" err="1" smtClean="0"/>
              <a:t>туралы</a:t>
            </a:r>
            <a:r>
              <a:rPr lang="ru-RU" sz="1800" i="1" dirty="0" smtClean="0"/>
              <a:t>»</a:t>
            </a:r>
            <a:r>
              <a:rPr lang="ru-RU" sz="1800" dirty="0" smtClean="0"/>
              <a:t> </a:t>
            </a:r>
            <a:r>
              <a:rPr lang="ru-RU" sz="1800" dirty="0" err="1" smtClean="0"/>
              <a:t>Заңына</a:t>
            </a:r>
            <a:r>
              <a:rPr lang="ru-RU" sz="1800" dirty="0" smtClean="0"/>
              <a:t> </a:t>
            </a:r>
            <a:r>
              <a:rPr lang="ru-RU" sz="1800" dirty="0" err="1" smtClean="0"/>
              <a:t>сәйкес</a:t>
            </a:r>
            <a:r>
              <a:rPr lang="ru-RU" sz="1800" dirty="0" smtClean="0"/>
              <a:t> </a:t>
            </a:r>
            <a:r>
              <a:rPr lang="ru-RU" sz="1800" i="1" dirty="0" smtClean="0"/>
              <a:t>(</a:t>
            </a:r>
            <a:r>
              <a:rPr lang="ru-RU" sz="1800" i="1" dirty="0" err="1" smtClean="0"/>
              <a:t>бұдан</a:t>
            </a:r>
            <a:r>
              <a:rPr lang="ru-RU" sz="1800" i="1" dirty="0" smtClean="0"/>
              <a:t> </a:t>
            </a:r>
            <a:r>
              <a:rPr lang="ru-RU" sz="1800" i="1" dirty="0" err="1" smtClean="0"/>
              <a:t>әрі-Заң</a:t>
            </a:r>
            <a:r>
              <a:rPr lang="ru-RU" sz="1800" i="1" dirty="0" smtClean="0"/>
              <a:t>)</a:t>
            </a:r>
            <a:r>
              <a:rPr lang="ru-RU" sz="1800" dirty="0" smtClean="0"/>
              <a:t> ер </a:t>
            </a:r>
            <a:r>
              <a:rPr lang="ru-RU" sz="1800" dirty="0" err="1" smtClean="0"/>
              <a:t>азаматтарға</a:t>
            </a:r>
            <a:r>
              <a:rPr lang="ru-RU" sz="1800" dirty="0" smtClean="0"/>
              <a:t> 25 </a:t>
            </a:r>
            <a:r>
              <a:rPr lang="ru-RU" sz="1800" dirty="0" err="1" smtClean="0"/>
              <a:t>жыл</a:t>
            </a:r>
            <a:r>
              <a:rPr lang="ru-RU" sz="1800" dirty="0" smtClean="0"/>
              <a:t> </a:t>
            </a:r>
            <a:r>
              <a:rPr lang="ru-RU" sz="1800" dirty="0" err="1" smtClean="0"/>
              <a:t>еңбек</a:t>
            </a:r>
            <a:r>
              <a:rPr lang="ru-RU" sz="1800" dirty="0" smtClean="0"/>
              <a:t> </a:t>
            </a:r>
            <a:r>
              <a:rPr lang="ru-RU" sz="1800" dirty="0" err="1" smtClean="0"/>
              <a:t>стажымен</a:t>
            </a:r>
            <a:r>
              <a:rPr lang="ru-RU" sz="1800" dirty="0" smtClean="0"/>
              <a:t> 63 </a:t>
            </a:r>
            <a:r>
              <a:rPr lang="ru-RU" sz="1800" dirty="0" err="1" smtClean="0"/>
              <a:t>жасқа</a:t>
            </a:r>
            <a:r>
              <a:rPr lang="ru-RU" sz="1800" dirty="0" smtClean="0"/>
              <a:t>, ал </a:t>
            </a:r>
            <a:r>
              <a:rPr lang="ru-RU" sz="1800" dirty="0" err="1" smtClean="0"/>
              <a:t>әйелдерге</a:t>
            </a:r>
            <a:r>
              <a:rPr lang="ru-RU" sz="1800" dirty="0" smtClean="0"/>
              <a:t> 20 </a:t>
            </a:r>
            <a:r>
              <a:rPr lang="ru-RU" sz="1800" dirty="0" err="1" smtClean="0"/>
              <a:t>жыл</a:t>
            </a:r>
            <a:r>
              <a:rPr lang="ru-RU" sz="1800" dirty="0" smtClean="0"/>
              <a:t> </a:t>
            </a:r>
            <a:r>
              <a:rPr lang="ru-RU" sz="1800" dirty="0" err="1" smtClean="0"/>
              <a:t>еңбек</a:t>
            </a:r>
            <a:r>
              <a:rPr lang="ru-RU" sz="1800" dirty="0" smtClean="0"/>
              <a:t> </a:t>
            </a:r>
            <a:r>
              <a:rPr lang="ru-RU" sz="1800" dirty="0" err="1" smtClean="0"/>
              <a:t>стажымен</a:t>
            </a:r>
            <a:r>
              <a:rPr lang="ru-RU" sz="1800" dirty="0" smtClean="0"/>
              <a:t> 58 </a:t>
            </a:r>
            <a:r>
              <a:rPr lang="ru-RU" sz="1800" dirty="0" err="1" smtClean="0"/>
              <a:t>жасқа</a:t>
            </a:r>
            <a:r>
              <a:rPr lang="ru-RU" sz="1800" dirty="0" smtClean="0"/>
              <a:t> </a:t>
            </a:r>
            <a:r>
              <a:rPr lang="ru-RU" sz="1800" dirty="0" err="1" smtClean="0"/>
              <a:t>толғанда</a:t>
            </a:r>
            <a:r>
              <a:rPr lang="ru-RU" sz="1800" dirty="0" smtClean="0"/>
              <a:t> </a:t>
            </a:r>
            <a:r>
              <a:rPr lang="ru-RU" sz="1800" dirty="0" err="1" smtClean="0"/>
              <a:t>зейнетақы</a:t>
            </a:r>
            <a:r>
              <a:rPr lang="ru-RU" sz="1800" dirty="0" smtClean="0"/>
              <a:t> </a:t>
            </a:r>
            <a:r>
              <a:rPr lang="ru-RU" sz="1800" dirty="0" err="1" smtClean="0"/>
              <a:t>төлемдері</a:t>
            </a:r>
            <a:r>
              <a:rPr lang="ru-RU" sz="1800" dirty="0" smtClean="0"/>
              <a:t> </a:t>
            </a:r>
            <a:r>
              <a:rPr lang="ru-RU" sz="1800" dirty="0" err="1" smtClean="0"/>
              <a:t>тағайындалады</a:t>
            </a:r>
            <a:r>
              <a:rPr lang="ru-RU" sz="1800" dirty="0" smtClean="0"/>
              <a:t>.</a:t>
            </a:r>
          </a:p>
          <a:p>
            <a:pPr>
              <a:buNone/>
            </a:pPr>
            <a:r>
              <a:rPr lang="ru-RU" sz="1800" dirty="0" smtClean="0"/>
              <a:t>           </a:t>
            </a:r>
            <a:r>
              <a:rPr lang="ru-RU" sz="1800" dirty="0" err="1" smtClean="0"/>
              <a:t>Зейнетақы</a:t>
            </a:r>
            <a:r>
              <a:rPr lang="ru-RU" sz="1800" dirty="0" smtClean="0"/>
              <a:t> </a:t>
            </a:r>
            <a:r>
              <a:rPr lang="ru-RU" sz="1800" dirty="0" err="1" smtClean="0"/>
              <a:t>төлемдерiнiң</a:t>
            </a:r>
            <a:r>
              <a:rPr lang="ru-RU" sz="1800" dirty="0" smtClean="0"/>
              <a:t> </a:t>
            </a:r>
            <a:r>
              <a:rPr lang="ru-RU" sz="1800" dirty="0" err="1" smtClean="0"/>
              <a:t>мөлшерiн</a:t>
            </a:r>
            <a:r>
              <a:rPr lang="ru-RU" sz="1800" dirty="0" smtClean="0"/>
              <a:t> </a:t>
            </a:r>
            <a:r>
              <a:rPr lang="ru-RU" sz="1800" dirty="0" err="1" smtClean="0"/>
              <a:t>есептеуде</a:t>
            </a:r>
            <a:r>
              <a:rPr lang="ru-RU" sz="1800" dirty="0" smtClean="0"/>
              <a:t> 1998 </a:t>
            </a:r>
            <a:r>
              <a:rPr lang="ru-RU" sz="1800" dirty="0" err="1" smtClean="0"/>
              <a:t>жылдың</a:t>
            </a:r>
            <a:r>
              <a:rPr lang="ru-RU" sz="1800" dirty="0" smtClean="0"/>
              <a:t> 1 </a:t>
            </a:r>
            <a:r>
              <a:rPr lang="ru-RU" sz="1800" dirty="0" err="1" smtClean="0"/>
              <a:t>қаңтарына</a:t>
            </a:r>
            <a:r>
              <a:rPr lang="ru-RU" sz="1800" dirty="0" smtClean="0"/>
              <a:t> </a:t>
            </a:r>
            <a:r>
              <a:rPr lang="ru-RU" sz="1800" dirty="0" err="1" smtClean="0"/>
              <a:t>дейiнгі</a:t>
            </a:r>
            <a:r>
              <a:rPr lang="ru-RU" sz="1800" dirty="0" smtClean="0"/>
              <a:t> </a:t>
            </a:r>
            <a:r>
              <a:rPr lang="ru-RU" sz="1800" dirty="0" err="1" smtClean="0"/>
              <a:t>еңбек</a:t>
            </a:r>
            <a:r>
              <a:rPr lang="ru-RU" sz="1800" dirty="0" smtClean="0"/>
              <a:t> </a:t>
            </a:r>
            <a:r>
              <a:rPr lang="ru-RU" sz="1800" dirty="0" err="1" smtClean="0"/>
              <a:t>стажы</a:t>
            </a:r>
            <a:r>
              <a:rPr lang="ru-RU" sz="1800" dirty="0" smtClean="0"/>
              <a:t> </a:t>
            </a:r>
            <a:r>
              <a:rPr lang="ru-RU" sz="1800" dirty="0" err="1" smtClean="0"/>
              <a:t>есепке</a:t>
            </a:r>
            <a:r>
              <a:rPr lang="ru-RU" sz="1800" dirty="0" smtClean="0"/>
              <a:t> </a:t>
            </a:r>
            <a:r>
              <a:rPr lang="ru-RU" sz="1800" dirty="0" err="1" smtClean="0"/>
              <a:t>алынады</a:t>
            </a:r>
            <a:r>
              <a:rPr lang="ru-RU" sz="1800" dirty="0" smtClean="0"/>
              <a:t> </a:t>
            </a:r>
            <a:r>
              <a:rPr lang="ru-RU" sz="1800" dirty="0" err="1" smtClean="0"/>
              <a:t>және</a:t>
            </a:r>
            <a:r>
              <a:rPr lang="ru-RU" sz="1800" dirty="0" smtClean="0"/>
              <a:t> </a:t>
            </a:r>
            <a:r>
              <a:rPr lang="ru-RU" sz="1800" dirty="0" err="1" smtClean="0"/>
              <a:t>еңбек</a:t>
            </a:r>
            <a:r>
              <a:rPr lang="ru-RU" sz="1800" dirty="0" smtClean="0"/>
              <a:t> </a:t>
            </a:r>
            <a:r>
              <a:rPr lang="ru-RU" sz="1800" dirty="0" err="1" smtClean="0"/>
              <a:t>кiтапшасымен</a:t>
            </a:r>
            <a:r>
              <a:rPr lang="ru-RU" sz="1800" dirty="0" smtClean="0"/>
              <a:t> </a:t>
            </a:r>
            <a:r>
              <a:rPr lang="ru-RU" sz="1800" dirty="0" err="1" smtClean="0"/>
              <a:t>расталады</a:t>
            </a:r>
            <a:r>
              <a:rPr lang="ru-RU" sz="1800" dirty="0" smtClean="0"/>
              <a:t>. Ал </a:t>
            </a:r>
            <a:r>
              <a:rPr lang="ru-RU" sz="1800" dirty="0" err="1" smtClean="0"/>
              <a:t>еңбек</a:t>
            </a:r>
            <a:r>
              <a:rPr lang="ru-RU" sz="1800" dirty="0" smtClean="0"/>
              <a:t> </a:t>
            </a:r>
            <a:r>
              <a:rPr lang="ru-RU" sz="1800" dirty="0" err="1" smtClean="0"/>
              <a:t>кiтапшасы</a:t>
            </a:r>
            <a:r>
              <a:rPr lang="ru-RU" sz="1800" dirty="0" smtClean="0"/>
              <a:t> </a:t>
            </a:r>
            <a:r>
              <a:rPr lang="ru-RU" sz="1800" dirty="0" err="1" smtClean="0"/>
              <a:t>жоқ</a:t>
            </a:r>
            <a:r>
              <a:rPr lang="ru-RU" sz="1800" dirty="0" smtClean="0"/>
              <a:t> </a:t>
            </a:r>
            <a:r>
              <a:rPr lang="ru-RU" sz="1800" dirty="0" err="1" smtClean="0"/>
              <a:t>немесе</a:t>
            </a:r>
            <a:r>
              <a:rPr lang="ru-RU" sz="1800" dirty="0" smtClean="0"/>
              <a:t> </a:t>
            </a:r>
            <a:r>
              <a:rPr lang="ru-RU" sz="1800" dirty="0" err="1" smtClean="0"/>
              <a:t>онда</a:t>
            </a:r>
            <a:r>
              <a:rPr lang="ru-RU" sz="1800" dirty="0" smtClean="0"/>
              <a:t> </a:t>
            </a:r>
            <a:r>
              <a:rPr lang="ru-RU" sz="1800" dirty="0" err="1" smtClean="0"/>
              <a:t>тиiстi</a:t>
            </a:r>
            <a:r>
              <a:rPr lang="ru-RU" sz="1800" dirty="0" smtClean="0"/>
              <a:t> </a:t>
            </a:r>
            <a:r>
              <a:rPr lang="ru-RU" sz="1800" dirty="0" err="1" smtClean="0"/>
              <a:t>жазбалар</a:t>
            </a:r>
            <a:r>
              <a:rPr lang="ru-RU" sz="1800" dirty="0" smtClean="0"/>
              <a:t> </a:t>
            </a:r>
            <a:r>
              <a:rPr lang="ru-RU" sz="1800" dirty="0" err="1" smtClean="0"/>
              <a:t>болмаған</a:t>
            </a:r>
            <a:r>
              <a:rPr lang="ru-RU" sz="1800" dirty="0" smtClean="0"/>
              <a:t> </a:t>
            </a:r>
            <a:r>
              <a:rPr lang="ru-RU" sz="1800" dirty="0" err="1" smtClean="0"/>
              <a:t>кезде</a:t>
            </a:r>
            <a:r>
              <a:rPr lang="ru-RU" sz="1800" dirty="0" smtClean="0"/>
              <a:t> </a:t>
            </a:r>
            <a:r>
              <a:rPr lang="ru-RU" sz="1800" dirty="0" err="1" smtClean="0"/>
              <a:t>еңбек</a:t>
            </a:r>
            <a:r>
              <a:rPr lang="ru-RU" sz="1800" dirty="0" smtClean="0"/>
              <a:t> </a:t>
            </a:r>
            <a:r>
              <a:rPr lang="ru-RU" sz="1800" dirty="0" err="1" smtClean="0"/>
              <a:t>стажы</a:t>
            </a:r>
            <a:r>
              <a:rPr lang="ru-RU" sz="1800" dirty="0" smtClean="0"/>
              <a:t> </a:t>
            </a:r>
            <a:r>
              <a:rPr lang="ru-RU" sz="1800" dirty="0" err="1" smtClean="0"/>
              <a:t>жұмыс</a:t>
            </a:r>
            <a:r>
              <a:rPr lang="ru-RU" sz="1800" dirty="0" smtClean="0"/>
              <a:t> </a:t>
            </a:r>
            <a:r>
              <a:rPr lang="ru-RU" sz="1800" dirty="0" err="1" smtClean="0"/>
              <a:t>туралы</a:t>
            </a:r>
            <a:r>
              <a:rPr lang="ru-RU" sz="1800" dirty="0" smtClean="0"/>
              <a:t> </a:t>
            </a:r>
            <a:r>
              <a:rPr lang="ru-RU" sz="1800" dirty="0" err="1" smtClean="0"/>
              <a:t>мәлiметтердi</a:t>
            </a:r>
            <a:r>
              <a:rPr lang="ru-RU" sz="1800" dirty="0" smtClean="0"/>
              <a:t> </a:t>
            </a:r>
            <a:r>
              <a:rPr lang="ru-RU" sz="1800" dirty="0" err="1" smtClean="0"/>
              <a:t>растайтын</a:t>
            </a:r>
            <a:r>
              <a:rPr lang="ru-RU" sz="1800" dirty="0" smtClean="0"/>
              <a:t> </a:t>
            </a:r>
            <a:r>
              <a:rPr lang="ru-RU" sz="1800" dirty="0" err="1" smtClean="0"/>
              <a:t>құжаттардың</a:t>
            </a:r>
            <a:r>
              <a:rPr lang="ru-RU" sz="1800" dirty="0" smtClean="0"/>
              <a:t> </a:t>
            </a:r>
            <a:r>
              <a:rPr lang="ru-RU" sz="1800" dirty="0" err="1" smtClean="0"/>
              <a:t>негiзiнде</a:t>
            </a:r>
            <a:r>
              <a:rPr lang="ru-RU" sz="1800" dirty="0" smtClean="0"/>
              <a:t> не сот </a:t>
            </a:r>
            <a:r>
              <a:rPr lang="ru-RU" sz="1800" dirty="0" err="1" smtClean="0"/>
              <a:t>шешімінің</a:t>
            </a:r>
            <a:r>
              <a:rPr lang="ru-RU" sz="1800" dirty="0" smtClean="0"/>
              <a:t> </a:t>
            </a:r>
            <a:r>
              <a:rPr lang="ru-RU" sz="1800" dirty="0" err="1" smtClean="0"/>
              <a:t>негізінде</a:t>
            </a:r>
            <a:r>
              <a:rPr lang="ru-RU" sz="1800" dirty="0" smtClean="0"/>
              <a:t> </a:t>
            </a:r>
            <a:r>
              <a:rPr lang="ru-RU" sz="1800" dirty="0" err="1" smtClean="0"/>
              <a:t>анықталады</a:t>
            </a:r>
            <a:r>
              <a:rPr lang="ru-RU" sz="1800" dirty="0" smtClean="0"/>
              <a:t>. </a:t>
            </a:r>
            <a:r>
              <a:rPr lang="ru-RU" sz="1800" dirty="0" err="1" smtClean="0"/>
              <a:t>Толық</a:t>
            </a:r>
            <a:r>
              <a:rPr lang="ru-RU" sz="1800" dirty="0" smtClean="0"/>
              <a:t> </a:t>
            </a:r>
            <a:r>
              <a:rPr lang="ru-RU" sz="1800" dirty="0" err="1" smtClean="0"/>
              <a:t>еңбек</a:t>
            </a:r>
            <a:r>
              <a:rPr lang="ru-RU" sz="1800" dirty="0" smtClean="0"/>
              <a:t> </a:t>
            </a:r>
            <a:r>
              <a:rPr lang="ru-RU" sz="1800" dirty="0" err="1" smtClean="0"/>
              <a:t>стажы</a:t>
            </a:r>
            <a:r>
              <a:rPr lang="ru-RU" sz="1800" dirty="0" smtClean="0"/>
              <a:t> </a:t>
            </a:r>
            <a:r>
              <a:rPr lang="ru-RU" sz="1800" dirty="0" err="1" smtClean="0"/>
              <a:t>болмаған</a:t>
            </a:r>
            <a:r>
              <a:rPr lang="ru-RU" sz="1800" dirty="0" smtClean="0"/>
              <a:t> </a:t>
            </a:r>
            <a:r>
              <a:rPr lang="ru-RU" sz="1800" dirty="0" err="1" smtClean="0"/>
              <a:t>жағдайда</a:t>
            </a:r>
            <a:r>
              <a:rPr lang="ru-RU" sz="1800" dirty="0" smtClean="0"/>
              <a:t>, 1998 </a:t>
            </a:r>
            <a:r>
              <a:rPr lang="ru-RU" sz="1800" dirty="0" err="1" smtClean="0"/>
              <a:t>жылдың</a:t>
            </a:r>
            <a:r>
              <a:rPr lang="ru-RU" sz="1800" dirty="0" smtClean="0"/>
              <a:t> 1 </a:t>
            </a:r>
            <a:r>
              <a:rPr lang="ru-RU" sz="1800" dirty="0" err="1" smtClean="0"/>
              <a:t>қаңтарына</a:t>
            </a:r>
            <a:r>
              <a:rPr lang="ru-RU" sz="1800" dirty="0" smtClean="0"/>
              <a:t> бар </a:t>
            </a:r>
            <a:r>
              <a:rPr lang="ru-RU" sz="1800" dirty="0" err="1" smtClean="0"/>
              <a:t>еңбек</a:t>
            </a:r>
            <a:r>
              <a:rPr lang="ru-RU" sz="1800" dirty="0" smtClean="0"/>
              <a:t> </a:t>
            </a:r>
            <a:r>
              <a:rPr lang="ru-RU" sz="1800" dirty="0" err="1" smtClean="0"/>
              <a:t>стажға</a:t>
            </a:r>
            <a:r>
              <a:rPr lang="ru-RU" sz="1800" dirty="0" smtClean="0"/>
              <a:t> </a:t>
            </a:r>
            <a:r>
              <a:rPr lang="ru-RU" sz="1800" dirty="0" err="1" smtClean="0"/>
              <a:t>пропорционалдық</a:t>
            </a:r>
            <a:r>
              <a:rPr lang="ru-RU" sz="1800" dirty="0" smtClean="0"/>
              <a:t> </a:t>
            </a:r>
            <a:r>
              <a:rPr lang="ru-RU" sz="1800" dirty="0" err="1" smtClean="0"/>
              <a:t>есеппен</a:t>
            </a:r>
            <a:r>
              <a:rPr lang="ru-RU" sz="1800" dirty="0" smtClean="0"/>
              <a:t> </a:t>
            </a:r>
            <a:r>
              <a:rPr lang="ru-RU" sz="1800" dirty="0" err="1" smtClean="0"/>
              <a:t>толық</a:t>
            </a:r>
            <a:r>
              <a:rPr lang="ru-RU" sz="1800" dirty="0" smtClean="0"/>
              <a:t> </a:t>
            </a:r>
            <a:r>
              <a:rPr lang="ru-RU" sz="1800" dirty="0" err="1" smtClean="0"/>
              <a:t>емес</a:t>
            </a:r>
            <a:r>
              <a:rPr lang="ru-RU" sz="1800" dirty="0" smtClean="0"/>
              <a:t> </a:t>
            </a:r>
            <a:r>
              <a:rPr lang="ru-RU" sz="1800" dirty="0" err="1" smtClean="0"/>
              <a:t>көлемдегi</a:t>
            </a:r>
            <a:r>
              <a:rPr lang="ru-RU" sz="1800" dirty="0" smtClean="0"/>
              <a:t> </a:t>
            </a:r>
            <a:r>
              <a:rPr lang="ru-RU" sz="1800" dirty="0" err="1" smtClean="0"/>
              <a:t>зейнетақы</a:t>
            </a:r>
            <a:r>
              <a:rPr lang="ru-RU" sz="1800" dirty="0" smtClean="0"/>
              <a:t> </a:t>
            </a:r>
            <a:r>
              <a:rPr lang="ru-RU" sz="1800" dirty="0" err="1" smtClean="0"/>
              <a:t>төлеулерi</a:t>
            </a:r>
            <a:r>
              <a:rPr lang="ru-RU" sz="1800" dirty="0" smtClean="0"/>
              <a:t> </a:t>
            </a:r>
            <a:r>
              <a:rPr lang="ru-RU" sz="1800" dirty="0" err="1" smtClean="0"/>
              <a:t>белгiленедi</a:t>
            </a:r>
            <a:r>
              <a:rPr lang="ru-RU" sz="1800" dirty="0" smtClean="0"/>
              <a:t> </a:t>
            </a:r>
            <a:r>
              <a:rPr lang="ru-RU" sz="1800" i="1" dirty="0" smtClean="0"/>
              <a:t>(</a:t>
            </a:r>
            <a:r>
              <a:rPr lang="ru-RU" sz="1800" i="1" dirty="0" err="1" smtClean="0"/>
              <a:t>негіздеме</a:t>
            </a:r>
            <a:r>
              <a:rPr lang="ru-RU" sz="1800" i="1" dirty="0" smtClean="0"/>
              <a:t>: </a:t>
            </a:r>
            <a:r>
              <a:rPr lang="ru-RU" sz="1800" i="1" dirty="0" err="1" smtClean="0"/>
              <a:t>Заңның</a:t>
            </a:r>
            <a:r>
              <a:rPr lang="ru-RU" sz="1800" i="1" dirty="0" smtClean="0"/>
              <a:t> 9-ші бабы 6-тармағы).</a:t>
            </a:r>
            <a:r>
              <a:rPr lang="ru-RU" sz="1800" dirty="0" smtClean="0"/>
              <a:t> </a:t>
            </a:r>
            <a:r>
              <a:rPr lang="ru-RU" sz="1800" dirty="0" err="1" smtClean="0"/>
              <a:t>Айта</a:t>
            </a:r>
            <a:r>
              <a:rPr lang="ru-RU" sz="1800" dirty="0" smtClean="0"/>
              <a:t> </a:t>
            </a:r>
            <a:r>
              <a:rPr lang="ru-RU" sz="1800" dirty="0" err="1" smtClean="0"/>
              <a:t>кететін</a:t>
            </a:r>
            <a:r>
              <a:rPr lang="ru-RU" sz="1800" dirty="0" smtClean="0"/>
              <a:t> </a:t>
            </a:r>
            <a:r>
              <a:rPr lang="ru-RU" sz="1800" dirty="0" err="1" smtClean="0"/>
              <a:t>жайт</a:t>
            </a:r>
            <a:r>
              <a:rPr lang="ru-RU" sz="1800" dirty="0" smtClean="0"/>
              <a:t>, </a:t>
            </a:r>
            <a:r>
              <a:rPr lang="ru-RU" sz="1800" dirty="0" err="1" smtClean="0"/>
              <a:t>зейнетақы</a:t>
            </a:r>
            <a:r>
              <a:rPr lang="ru-RU" sz="1800" dirty="0" smtClean="0"/>
              <a:t> </a:t>
            </a:r>
            <a:r>
              <a:rPr lang="ru-RU" sz="1800" dirty="0" err="1" smtClean="0"/>
              <a:t>тағайындау</a:t>
            </a:r>
            <a:r>
              <a:rPr lang="ru-RU" sz="1800" dirty="0" smtClean="0"/>
              <a:t> </a:t>
            </a:r>
            <a:r>
              <a:rPr lang="ru-RU" sz="1800" dirty="0" err="1" smtClean="0"/>
              <a:t>үшiн</a:t>
            </a:r>
            <a:r>
              <a:rPr lang="ru-RU" sz="1800" dirty="0" smtClean="0"/>
              <a:t> </a:t>
            </a:r>
            <a:r>
              <a:rPr lang="ru-RU" sz="1800" dirty="0" err="1" smtClean="0"/>
              <a:t>еңбек</a:t>
            </a:r>
            <a:r>
              <a:rPr lang="ru-RU" sz="1800" dirty="0" smtClean="0"/>
              <a:t> </a:t>
            </a:r>
            <a:r>
              <a:rPr lang="ru-RU" sz="1800" dirty="0" err="1" smtClean="0"/>
              <a:t>стажын</a:t>
            </a:r>
            <a:r>
              <a:rPr lang="ru-RU" sz="1800" dirty="0" smtClean="0"/>
              <a:t> </a:t>
            </a:r>
            <a:r>
              <a:rPr lang="ru-RU" sz="1800" dirty="0" err="1" smtClean="0"/>
              <a:t>есептеу</a:t>
            </a:r>
            <a:r>
              <a:rPr lang="ru-RU" sz="1800" dirty="0" smtClean="0"/>
              <a:t> </a:t>
            </a:r>
            <a:r>
              <a:rPr lang="ru-RU" sz="1800" dirty="0" err="1" smtClean="0"/>
              <a:t>кезiнде</a:t>
            </a:r>
            <a:r>
              <a:rPr lang="ru-RU" sz="1800" dirty="0" smtClean="0"/>
              <a:t> </a:t>
            </a:r>
            <a:r>
              <a:rPr lang="ru-RU" sz="1800" dirty="0" err="1" smtClean="0"/>
              <a:t>жұмыс</a:t>
            </a:r>
            <a:r>
              <a:rPr lang="ru-RU" sz="1800" dirty="0" smtClean="0"/>
              <a:t> </a:t>
            </a:r>
            <a:r>
              <a:rPr lang="ru-RU" sz="1800" dirty="0" err="1" smtClean="0"/>
              <a:t>iстемейтiн</a:t>
            </a:r>
            <a:r>
              <a:rPr lang="ru-RU" sz="1800" dirty="0" smtClean="0"/>
              <a:t> </a:t>
            </a:r>
            <a:r>
              <a:rPr lang="ru-RU" sz="1800" dirty="0" err="1" smtClean="0"/>
              <a:t>ананың</a:t>
            </a:r>
            <a:r>
              <a:rPr lang="ru-RU" sz="1800" dirty="0" smtClean="0"/>
              <a:t> </a:t>
            </a:r>
            <a:r>
              <a:rPr lang="ru-RU" sz="1800" dirty="0" err="1" smtClean="0"/>
              <a:t>жас</a:t>
            </a:r>
            <a:r>
              <a:rPr lang="ru-RU" sz="1800" dirty="0" smtClean="0"/>
              <a:t> </a:t>
            </a:r>
            <a:r>
              <a:rPr lang="ru-RU" sz="1800" dirty="0" err="1" smtClean="0"/>
              <a:t>балаларды</a:t>
            </a:r>
            <a:r>
              <a:rPr lang="ru-RU" sz="1800" dirty="0" smtClean="0"/>
              <a:t> </a:t>
            </a:r>
            <a:r>
              <a:rPr lang="ru-RU" sz="1800" dirty="0" err="1" smtClean="0"/>
              <a:t>бағып-күткен</a:t>
            </a:r>
            <a:r>
              <a:rPr lang="ru-RU" sz="1800" dirty="0" smtClean="0"/>
              <a:t>, </a:t>
            </a:r>
            <a:r>
              <a:rPr lang="ru-RU" sz="1800" dirty="0" err="1" smtClean="0"/>
              <a:t>бiрақ</a:t>
            </a:r>
            <a:r>
              <a:rPr lang="ru-RU" sz="1800" dirty="0" smtClean="0"/>
              <a:t> </a:t>
            </a:r>
            <a:r>
              <a:rPr lang="ru-RU" sz="1800" dirty="0" err="1" smtClean="0"/>
              <a:t>әрбiр</a:t>
            </a:r>
            <a:r>
              <a:rPr lang="ru-RU" sz="1800" dirty="0" smtClean="0"/>
              <a:t> бала 3 </a:t>
            </a:r>
            <a:r>
              <a:rPr lang="ru-RU" sz="1800" dirty="0" err="1" smtClean="0"/>
              <a:t>жасқа</a:t>
            </a:r>
            <a:r>
              <a:rPr lang="ru-RU" sz="1800" dirty="0" smtClean="0"/>
              <a:t> </a:t>
            </a:r>
            <a:r>
              <a:rPr lang="ru-RU" sz="1800" dirty="0" err="1" smtClean="0"/>
              <a:t>толғаннан</a:t>
            </a:r>
            <a:r>
              <a:rPr lang="ru-RU" sz="1800" dirty="0" smtClean="0"/>
              <a:t> </a:t>
            </a:r>
            <a:r>
              <a:rPr lang="ru-RU" sz="1800" dirty="0" err="1" smtClean="0"/>
              <a:t>аспайтын</a:t>
            </a:r>
            <a:r>
              <a:rPr lang="ru-RU" sz="1800" dirty="0" smtClean="0"/>
              <a:t> </a:t>
            </a:r>
            <a:r>
              <a:rPr lang="ru-RU" sz="1800" dirty="0" err="1" smtClean="0"/>
              <a:t>жалпы</a:t>
            </a:r>
            <a:r>
              <a:rPr lang="ru-RU" sz="1800" dirty="0" smtClean="0"/>
              <a:t> </a:t>
            </a:r>
            <a:r>
              <a:rPr lang="ru-RU" sz="1800" dirty="0" err="1" smtClean="0"/>
              <a:t>жиынтығы</a:t>
            </a:r>
            <a:r>
              <a:rPr lang="ru-RU" sz="1800" dirty="0" smtClean="0"/>
              <a:t> 12 </a:t>
            </a:r>
            <a:r>
              <a:rPr lang="ru-RU" sz="1800" dirty="0" err="1" smtClean="0"/>
              <a:t>жыл</a:t>
            </a:r>
            <a:r>
              <a:rPr lang="ru-RU" sz="1800" dirty="0" smtClean="0"/>
              <a:t> </a:t>
            </a:r>
            <a:r>
              <a:rPr lang="ru-RU" sz="1800" dirty="0" err="1" smtClean="0"/>
              <a:t>шегiндегi</a:t>
            </a:r>
            <a:r>
              <a:rPr lang="ru-RU" sz="1800" dirty="0" smtClean="0"/>
              <a:t> </a:t>
            </a:r>
            <a:r>
              <a:rPr lang="ru-RU" sz="1800" dirty="0" err="1" smtClean="0"/>
              <a:t>уақыт</a:t>
            </a:r>
            <a:r>
              <a:rPr lang="ru-RU" sz="1800" dirty="0" smtClean="0"/>
              <a:t>, </a:t>
            </a:r>
            <a:r>
              <a:rPr lang="ru-RU" sz="1800" dirty="0" err="1" smtClean="0"/>
              <a:t>жоғарғы</a:t>
            </a:r>
            <a:r>
              <a:rPr lang="ru-RU" sz="1800" dirty="0" smtClean="0"/>
              <a:t> </a:t>
            </a:r>
            <a:r>
              <a:rPr lang="ru-RU" sz="1800" dirty="0" err="1" smtClean="0"/>
              <a:t>және</a:t>
            </a:r>
            <a:r>
              <a:rPr lang="ru-RU" sz="1800" dirty="0" smtClean="0"/>
              <a:t> </a:t>
            </a:r>
            <a:r>
              <a:rPr lang="ru-RU" sz="1800" dirty="0" err="1" smtClean="0"/>
              <a:t>орташа</a:t>
            </a:r>
            <a:r>
              <a:rPr lang="ru-RU" sz="1800" dirty="0" smtClean="0"/>
              <a:t> </a:t>
            </a:r>
            <a:r>
              <a:rPr lang="ru-RU" sz="1800" dirty="0" err="1" smtClean="0"/>
              <a:t>арнаулы</a:t>
            </a:r>
            <a:r>
              <a:rPr lang="ru-RU" sz="1800" dirty="0" smtClean="0"/>
              <a:t> </a:t>
            </a:r>
            <a:r>
              <a:rPr lang="ru-RU" sz="1800" dirty="0" err="1" smtClean="0"/>
              <a:t>оқу</a:t>
            </a:r>
            <a:r>
              <a:rPr lang="ru-RU" sz="1800" dirty="0" smtClean="0"/>
              <a:t> </a:t>
            </a:r>
            <a:r>
              <a:rPr lang="ru-RU" sz="1800" dirty="0" err="1" smtClean="0"/>
              <a:t>орындары</a:t>
            </a:r>
            <a:r>
              <a:rPr lang="ru-RU" sz="1800" dirty="0" smtClean="0"/>
              <a:t> </a:t>
            </a:r>
            <a:r>
              <a:rPr lang="ru-RU" sz="1800" dirty="0" err="1" smtClean="0"/>
              <a:t>есепке</a:t>
            </a:r>
            <a:r>
              <a:rPr lang="ru-RU" sz="1800" dirty="0" smtClean="0"/>
              <a:t> </a:t>
            </a:r>
            <a:r>
              <a:rPr lang="ru-RU" sz="1800" dirty="0" err="1" smtClean="0"/>
              <a:t>алынады</a:t>
            </a:r>
            <a:r>
              <a:rPr lang="ru-RU" sz="1800" dirty="0" smtClean="0"/>
              <a:t> </a:t>
            </a:r>
            <a:r>
              <a:rPr lang="ru-RU" sz="1800" i="1" dirty="0" smtClean="0"/>
              <a:t>(</a:t>
            </a:r>
            <a:r>
              <a:rPr lang="ru-RU" sz="1800" i="1" dirty="0" err="1" smtClean="0"/>
              <a:t>негіздеме</a:t>
            </a:r>
            <a:r>
              <a:rPr lang="ru-RU" sz="1800" i="1" dirty="0" smtClean="0"/>
              <a:t>: </a:t>
            </a:r>
            <a:r>
              <a:rPr lang="ru-RU" sz="1800" i="1" dirty="0" err="1" smtClean="0"/>
              <a:t>Заңның</a:t>
            </a:r>
            <a:r>
              <a:rPr lang="ru-RU" sz="1800" i="1" dirty="0" smtClean="0"/>
              <a:t> 11-ші бабы 1-тармағы).</a:t>
            </a:r>
            <a:endParaRPr lang="ru-RU" sz="1800" dirty="0" smtClean="0"/>
          </a:p>
          <a:p>
            <a:endParaRPr lang="ru-RU" sz="1800" dirty="0"/>
          </a:p>
        </p:txBody>
      </p:sp>
      <p:pic>
        <p:nvPicPr>
          <p:cNvPr id="2050" name="Picture 2" descr="C:\Users\Admin\Desktop\пенсия1.jpg"/>
          <p:cNvPicPr>
            <a:picLocks noChangeAspect="1" noChangeArrowheads="1"/>
          </p:cNvPicPr>
          <p:nvPr/>
        </p:nvPicPr>
        <p:blipFill>
          <a:blip r:embed="rId2"/>
          <a:srcRect/>
          <a:stretch>
            <a:fillRect/>
          </a:stretch>
        </p:blipFill>
        <p:spPr bwMode="auto">
          <a:xfrm>
            <a:off x="214282" y="357166"/>
            <a:ext cx="3571900" cy="6215106"/>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252</TotalTime>
  <Words>586</Words>
  <Application>Microsoft Office PowerPoint</Application>
  <PresentationFormat>Экран (4:3)</PresentationFormat>
  <Paragraphs>35</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Трек</vt:lpstr>
      <vt:lpstr>студент:Сариев М.А тобы:ЭФ-12-3к жетекші:Шінет Г.Ғ</vt:lpstr>
      <vt:lpstr>Слайд 2</vt:lpstr>
      <vt:lpstr>Слайд 3</vt:lpstr>
      <vt:lpstr>Слайд 4</vt:lpstr>
      <vt:lpstr>     Дамыған мемлекетердің көбінде әлеуметтік және зейнетақымен қамсыздандырудың негізгі үш қайнар көзі бар:</vt:lpstr>
      <vt:lpstr>Слайд 6</vt:lpstr>
      <vt:lpstr>Қазір әлемнің көптеген елдерінде зейнетке шығу жасы 65 жас болып саналады. Еуропа мен АҚШ-та 2060 жылдары зейнетке шығу жасын әйелдер үшін де, ерлер үшін 70 жасқа жоғарылату көзделіп отыр. </vt:lpstr>
      <vt:lpstr>Слайд 8</vt:lpstr>
      <vt:lpstr>Слайд 9</vt:lpstr>
      <vt:lpstr>Слайд 10</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29</cp:revision>
  <dcterms:created xsi:type="dcterms:W3CDTF">2014-04-01T10:45:12Z</dcterms:created>
  <dcterms:modified xsi:type="dcterms:W3CDTF">2014-04-08T05:58:36Z</dcterms:modified>
</cp:coreProperties>
</file>