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72" r:id="rId2"/>
    <p:sldId id="274" r:id="rId3"/>
    <p:sldId id="257" r:id="rId4"/>
    <p:sldId id="273" r:id="rId5"/>
    <p:sldId id="258" r:id="rId6"/>
    <p:sldId id="259" r:id="rId7"/>
    <p:sldId id="275" r:id="rId8"/>
    <p:sldId id="260" r:id="rId9"/>
    <p:sldId id="262" r:id="rId10"/>
    <p:sldId id="263" r:id="rId11"/>
    <p:sldId id="264" r:id="rId12"/>
    <p:sldId id="265" r:id="rId13"/>
    <p:sldId id="266" r:id="rId14"/>
    <p:sldId id="267" r:id="rId15"/>
    <p:sldId id="268" r:id="rId16"/>
    <p:sldId id="276" r:id="rId17"/>
    <p:sldId id="269" r:id="rId18"/>
    <p:sldId id="277" r:id="rId19"/>
    <p:sldId id="278"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288F07-ED21-4100-859C-4C62FA001BD0}" type="datetimeFigureOut">
              <a:rPr lang="ru-RU" smtClean="0"/>
              <a:pPr/>
              <a:t>26.09.2016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4EBCB9-8D61-49A6-A07D-1ABDDDB5CCAC}"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26.09.2016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26.09.2016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26.09.2016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26.09.2016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26.09.2016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26.09.2016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26.09.2016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26.09.2016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26.09.2016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26.09.2016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26.09.2016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26.09.2016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en.wikipedia.org/wiki/Medical_algorithm" TargetMode="External"/><Relationship Id="rId2" Type="http://schemas.openxmlformats.org/officeDocument/2006/relationships/hyperlink" Target="http://www.careerride.com/" TargetMode="External"/><Relationship Id="rId1" Type="http://schemas.openxmlformats.org/officeDocument/2006/relationships/slideLayout" Target="../slideLayouts/slideLayout2.xml"/><Relationship Id="rId5" Type="http://schemas.openxmlformats.org/officeDocument/2006/relationships/hyperlink" Target="https://www.youtube.com/user/khanacademy" TargetMode="External"/><Relationship Id="rId4" Type="http://schemas.openxmlformats.org/officeDocument/2006/relationships/hyperlink" Target="https://en.wikipedia.org/wiki/Algorith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hatis.techtarget.com/definition/search-string"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sz="2200" dirty="0" smtClean="0"/>
              <a:t/>
            </a:r>
            <a:br>
              <a:rPr lang="en-US" sz="2200" dirty="0" smtClean="0"/>
            </a:br>
            <a:r>
              <a:rPr lang="en-US" sz="2200" dirty="0" smtClean="0"/>
              <a:t>RSE on REC </a:t>
            </a:r>
            <a:r>
              <a:rPr lang="ru-RU" sz="2200" dirty="0" smtClean="0"/>
              <a:t>«</a:t>
            </a:r>
            <a:r>
              <a:rPr lang="en-US" sz="2200" dirty="0" smtClean="0"/>
              <a:t>South Kazakhstan State Pharmaceutical Academy </a:t>
            </a:r>
            <a:r>
              <a:rPr lang="ru-RU" sz="2200" dirty="0" smtClean="0"/>
              <a:t>»</a:t>
            </a:r>
            <a:r>
              <a:rPr lang="en-US" sz="2200" dirty="0" smtClean="0"/>
              <a:t/>
            </a:r>
            <a:br>
              <a:rPr lang="en-US" sz="2200" dirty="0" smtClean="0"/>
            </a:br>
            <a:r>
              <a:rPr lang="en-US" sz="2200" dirty="0" smtClean="0"/>
              <a:t>Ministry of Health and Social Development of the Republic of Kazakhstan</a:t>
            </a:r>
            <a:r>
              <a:rPr lang="ru-RU" sz="2200" dirty="0" smtClean="0"/>
              <a:t/>
            </a:r>
            <a:br>
              <a:rPr lang="ru-RU" sz="2200" dirty="0" smtClean="0"/>
            </a:br>
            <a:r>
              <a:rPr lang="ru-RU" sz="2200" dirty="0" smtClean="0"/>
              <a:t>«</a:t>
            </a:r>
            <a:r>
              <a:rPr lang="en-US" sz="2200" dirty="0" smtClean="0"/>
              <a:t>Medical Biophysics, Computer Science and Mathematics</a:t>
            </a:r>
            <a:r>
              <a:rPr lang="ru-RU" sz="2200" dirty="0" smtClean="0"/>
              <a:t>»</a:t>
            </a:r>
            <a:r>
              <a:rPr lang="en-US" sz="2200" dirty="0" smtClean="0"/>
              <a:t> department</a:t>
            </a:r>
            <a:r>
              <a:rPr lang="en-US" sz="2800" dirty="0" smtClean="0"/>
              <a:t/>
            </a:r>
            <a:br>
              <a:rPr lang="en-US" sz="2800" dirty="0" smtClean="0"/>
            </a:br>
            <a:r>
              <a:rPr lang="en-US" sz="2800" dirty="0" smtClean="0"/>
              <a:t/>
            </a:r>
            <a:br>
              <a:rPr lang="en-US" sz="2800" dirty="0" smtClean="0"/>
            </a:br>
            <a:endParaRPr lang="ru-RU" sz="2800" dirty="0"/>
          </a:p>
        </p:txBody>
      </p:sp>
      <p:sp>
        <p:nvSpPr>
          <p:cNvPr id="3" name="Содержимое 2"/>
          <p:cNvSpPr>
            <a:spLocks noGrp="1"/>
          </p:cNvSpPr>
          <p:nvPr>
            <p:ph idx="1"/>
          </p:nvPr>
        </p:nvSpPr>
        <p:spPr>
          <a:xfrm>
            <a:off x="428596" y="1928802"/>
            <a:ext cx="8229600" cy="4168773"/>
          </a:xfrm>
        </p:spPr>
        <p:txBody>
          <a:bodyPr/>
          <a:lstStyle/>
          <a:p>
            <a:pPr algn="ctr">
              <a:buNone/>
            </a:pPr>
            <a:r>
              <a:rPr lang="en-US" sz="4000" dirty="0" smtClean="0"/>
              <a:t>PRESENTATION</a:t>
            </a:r>
          </a:p>
          <a:p>
            <a:pPr algn="ctr">
              <a:buNone/>
            </a:pPr>
            <a:r>
              <a:rPr lang="en-US" dirty="0" smtClean="0"/>
              <a:t>THEME</a:t>
            </a:r>
          </a:p>
          <a:p>
            <a:pPr algn="ctr">
              <a:buNone/>
            </a:pPr>
            <a:r>
              <a:rPr lang="en-US" smtClean="0"/>
              <a:t>ALGORITHMES</a:t>
            </a:r>
            <a:r>
              <a:rPr lang="ru-RU" dirty="0" smtClean="0"/>
              <a:t>:</a:t>
            </a:r>
            <a:r>
              <a:rPr lang="en-US" dirty="0" smtClean="0"/>
              <a:t> TYPES, PROPERTIES AND METHODS OF PRESENTATION. ALGORITHMS IN MEDICINE.</a:t>
            </a:r>
            <a:endParaRPr lang="ru-RU" dirty="0" smtClean="0"/>
          </a:p>
          <a:p>
            <a:pPr algn="ctr">
              <a:buNone/>
            </a:pPr>
            <a:r>
              <a:rPr lang="ru-RU" sz="2400" dirty="0" smtClean="0"/>
              <a:t>                                                                      </a:t>
            </a:r>
            <a:r>
              <a:rPr lang="en-US" sz="2400" dirty="0" smtClean="0"/>
              <a:t>Performed</a:t>
            </a:r>
            <a:r>
              <a:rPr lang="ru-RU" sz="2400" dirty="0" smtClean="0"/>
              <a:t>:</a:t>
            </a:r>
            <a:r>
              <a:rPr lang="en-US" sz="2400" dirty="0" smtClean="0"/>
              <a:t>Arystanova Zh</a:t>
            </a:r>
            <a:r>
              <a:rPr lang="ru-RU" sz="2400" dirty="0" smtClean="0"/>
              <a:t>.</a:t>
            </a:r>
            <a:endParaRPr lang="en-US" sz="2400" dirty="0" smtClean="0"/>
          </a:p>
          <a:p>
            <a:pPr algn="ctr">
              <a:buNone/>
            </a:pPr>
            <a:r>
              <a:rPr lang="ru-RU" sz="2400" dirty="0" smtClean="0"/>
              <a:t>                                                                      </a:t>
            </a:r>
            <a:r>
              <a:rPr lang="en-US" sz="2400" dirty="0" smtClean="0"/>
              <a:t>Accepted</a:t>
            </a:r>
            <a:r>
              <a:rPr lang="ru-RU" sz="2400" dirty="0" smtClean="0"/>
              <a:t>:</a:t>
            </a:r>
            <a:r>
              <a:rPr lang="en-US" sz="2400" dirty="0" smtClean="0"/>
              <a:t>Saprygina M.B.</a:t>
            </a:r>
          </a:p>
          <a:p>
            <a:pPr>
              <a:buNone/>
            </a:pP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357166"/>
            <a:ext cx="8229600" cy="4525963"/>
          </a:xfrm>
        </p:spPr>
        <p:txBody>
          <a:bodyPr>
            <a:normAutofit/>
          </a:bodyPr>
          <a:lstStyle/>
          <a:p>
            <a:pPr algn="ctr">
              <a:buNone/>
            </a:pPr>
            <a:r>
              <a:rPr lang="en-US" dirty="0" smtClean="0">
                <a:solidFill>
                  <a:schemeClr val="accent1"/>
                </a:solidFill>
              </a:rPr>
              <a:t>Back Tracking </a:t>
            </a:r>
          </a:p>
          <a:p>
            <a:pPr algn="ctr">
              <a:buNone/>
            </a:pPr>
            <a:r>
              <a:rPr lang="en-US" dirty="0" smtClean="0">
                <a:solidFill>
                  <a:schemeClr val="accent1"/>
                </a:solidFill>
              </a:rPr>
              <a:t>Back Tracking is a general algorithm for finding  all (or some) solutions to some computational problem.</a:t>
            </a:r>
            <a:r>
              <a:rPr lang="en-US" dirty="0" smtClean="0"/>
              <a:t/>
            </a:r>
            <a:br>
              <a:rPr lang="en-US" dirty="0" smtClean="0"/>
            </a:br>
            <a:r>
              <a:rPr lang="en-US" dirty="0" smtClean="0">
                <a:solidFill>
                  <a:schemeClr val="tx2"/>
                </a:solidFill>
              </a:rPr>
              <a:t>Root</a:t>
            </a:r>
          </a:p>
          <a:p>
            <a:pPr algn="ctr">
              <a:buNone/>
            </a:pPr>
            <a:r>
              <a:rPr lang="en-US" dirty="0" smtClean="0">
                <a:solidFill>
                  <a:schemeClr val="tx2"/>
                </a:solidFill>
              </a:rPr>
              <a:t> </a:t>
            </a:r>
            <a:endParaRPr lang="ru-RU" dirty="0">
              <a:solidFill>
                <a:schemeClr val="tx2"/>
              </a:solidFill>
            </a:endParaRPr>
          </a:p>
        </p:txBody>
      </p:sp>
      <p:cxnSp>
        <p:nvCxnSpPr>
          <p:cNvPr id="21" name="Прямая соединительная линия 20"/>
          <p:cNvCxnSpPr/>
          <p:nvPr/>
        </p:nvCxnSpPr>
        <p:spPr>
          <a:xfrm rot="10800000" flipV="1">
            <a:off x="3071802" y="2857496"/>
            <a:ext cx="1214446" cy="500066"/>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p:cNvCxnSpPr/>
          <p:nvPr/>
        </p:nvCxnSpPr>
        <p:spPr>
          <a:xfrm>
            <a:off x="5143504" y="2857496"/>
            <a:ext cx="1428760" cy="428628"/>
          </a:xfrm>
          <a:prstGeom prst="line">
            <a:avLst/>
          </a:prstGeom>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2643174" y="3500438"/>
            <a:ext cx="857256" cy="369332"/>
          </a:xfrm>
          <a:prstGeom prst="rect">
            <a:avLst/>
          </a:prstGeom>
          <a:noFill/>
        </p:spPr>
        <p:txBody>
          <a:bodyPr wrap="square" rtlCol="0">
            <a:spAutoFit/>
          </a:bodyPr>
          <a:lstStyle/>
          <a:p>
            <a:r>
              <a:rPr lang="en-US" dirty="0" smtClean="0"/>
              <a:t>A</a:t>
            </a:r>
            <a:endParaRPr lang="ru-RU" dirty="0"/>
          </a:p>
        </p:txBody>
      </p:sp>
      <p:sp>
        <p:nvSpPr>
          <p:cNvPr id="25" name="TextBox 24"/>
          <p:cNvSpPr txBox="1"/>
          <p:nvPr/>
        </p:nvSpPr>
        <p:spPr>
          <a:xfrm>
            <a:off x="6572264" y="3357562"/>
            <a:ext cx="428628" cy="369332"/>
          </a:xfrm>
          <a:prstGeom prst="rect">
            <a:avLst/>
          </a:prstGeom>
          <a:noFill/>
        </p:spPr>
        <p:txBody>
          <a:bodyPr wrap="square" rtlCol="0">
            <a:spAutoFit/>
          </a:bodyPr>
          <a:lstStyle/>
          <a:p>
            <a:r>
              <a:rPr lang="en-US" dirty="0" smtClean="0"/>
              <a:t>B</a:t>
            </a:r>
            <a:endParaRPr lang="ru-RU" dirty="0"/>
          </a:p>
        </p:txBody>
      </p:sp>
      <p:cxnSp>
        <p:nvCxnSpPr>
          <p:cNvPr id="27" name="Прямая соединительная линия 26"/>
          <p:cNvCxnSpPr/>
          <p:nvPr/>
        </p:nvCxnSpPr>
        <p:spPr>
          <a:xfrm rot="10800000" flipV="1">
            <a:off x="2214546" y="3857628"/>
            <a:ext cx="428628" cy="35719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Прямая соединительная линия 28"/>
          <p:cNvCxnSpPr/>
          <p:nvPr/>
        </p:nvCxnSpPr>
        <p:spPr>
          <a:xfrm>
            <a:off x="2928926" y="3857628"/>
            <a:ext cx="571504" cy="35719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Прямая соединительная линия 30"/>
          <p:cNvCxnSpPr/>
          <p:nvPr/>
        </p:nvCxnSpPr>
        <p:spPr>
          <a:xfrm rot="5400000">
            <a:off x="6215074" y="3857628"/>
            <a:ext cx="428628" cy="285752"/>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32"/>
          <p:cNvCxnSpPr/>
          <p:nvPr/>
        </p:nvCxnSpPr>
        <p:spPr>
          <a:xfrm rot="16200000" flipH="1">
            <a:off x="6858016" y="3786190"/>
            <a:ext cx="428628" cy="428628"/>
          </a:xfrm>
          <a:prstGeom prst="line">
            <a:avLst/>
          </a:prstGeom>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714480" y="4429132"/>
            <a:ext cx="642942" cy="646331"/>
          </a:xfrm>
          <a:prstGeom prst="rect">
            <a:avLst/>
          </a:prstGeom>
          <a:noFill/>
        </p:spPr>
        <p:txBody>
          <a:bodyPr wrap="square" rtlCol="0">
            <a:spAutoFit/>
          </a:bodyPr>
          <a:lstStyle/>
          <a:p>
            <a:r>
              <a:rPr lang="en-US" dirty="0" smtClean="0"/>
              <a:t>C bad</a:t>
            </a:r>
            <a:endParaRPr lang="ru-RU" dirty="0"/>
          </a:p>
        </p:txBody>
      </p:sp>
      <p:sp>
        <p:nvSpPr>
          <p:cNvPr id="35" name="TextBox 34"/>
          <p:cNvSpPr txBox="1"/>
          <p:nvPr/>
        </p:nvSpPr>
        <p:spPr>
          <a:xfrm>
            <a:off x="2928926" y="4357694"/>
            <a:ext cx="642942" cy="646331"/>
          </a:xfrm>
          <a:prstGeom prst="rect">
            <a:avLst/>
          </a:prstGeom>
          <a:noFill/>
        </p:spPr>
        <p:txBody>
          <a:bodyPr wrap="square" rtlCol="0">
            <a:spAutoFit/>
          </a:bodyPr>
          <a:lstStyle/>
          <a:p>
            <a:r>
              <a:rPr lang="en-US" dirty="0" smtClean="0"/>
              <a:t>D bad</a:t>
            </a:r>
            <a:endParaRPr lang="ru-RU" dirty="0"/>
          </a:p>
        </p:txBody>
      </p:sp>
      <p:sp>
        <p:nvSpPr>
          <p:cNvPr id="36" name="TextBox 35"/>
          <p:cNvSpPr txBox="1"/>
          <p:nvPr/>
        </p:nvSpPr>
        <p:spPr>
          <a:xfrm>
            <a:off x="5929322" y="4357694"/>
            <a:ext cx="785818" cy="338554"/>
          </a:xfrm>
          <a:prstGeom prst="rect">
            <a:avLst/>
          </a:prstGeom>
          <a:noFill/>
        </p:spPr>
        <p:txBody>
          <a:bodyPr wrap="square" rtlCol="0">
            <a:spAutoFit/>
          </a:bodyPr>
          <a:lstStyle/>
          <a:p>
            <a:r>
              <a:rPr lang="en-US" sz="1600" dirty="0" smtClean="0"/>
              <a:t>E good</a:t>
            </a:r>
            <a:endParaRPr lang="ru-RU" sz="1600" dirty="0"/>
          </a:p>
        </p:txBody>
      </p:sp>
      <p:sp>
        <p:nvSpPr>
          <p:cNvPr id="37" name="TextBox 36"/>
          <p:cNvSpPr txBox="1"/>
          <p:nvPr/>
        </p:nvSpPr>
        <p:spPr>
          <a:xfrm>
            <a:off x="7143768" y="4357694"/>
            <a:ext cx="571504" cy="646331"/>
          </a:xfrm>
          <a:prstGeom prst="rect">
            <a:avLst/>
          </a:prstGeom>
          <a:noFill/>
        </p:spPr>
        <p:txBody>
          <a:bodyPr wrap="square" rtlCol="0">
            <a:spAutoFit/>
          </a:bodyPr>
          <a:lstStyle/>
          <a:p>
            <a:r>
              <a:rPr lang="en-US" dirty="0" smtClean="0"/>
              <a:t>F bad</a:t>
            </a:r>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tx2"/>
                </a:solidFill>
              </a:rPr>
              <a:t>A recursive algorithm</a:t>
            </a:r>
            <a:endParaRPr lang="ru-RU" dirty="0">
              <a:solidFill>
                <a:schemeClr val="tx2"/>
              </a:solidFill>
            </a:endParaRPr>
          </a:p>
        </p:txBody>
      </p:sp>
      <p:sp>
        <p:nvSpPr>
          <p:cNvPr id="3" name="Содержимое 2"/>
          <p:cNvSpPr>
            <a:spLocks noGrp="1"/>
          </p:cNvSpPr>
          <p:nvPr>
            <p:ph idx="1"/>
          </p:nvPr>
        </p:nvSpPr>
        <p:spPr/>
        <p:txBody>
          <a:bodyPr/>
          <a:lstStyle/>
          <a:p>
            <a:r>
              <a:rPr lang="en-US" dirty="0" smtClean="0"/>
              <a:t>Is an algorithm which calls itself with </a:t>
            </a:r>
            <a:r>
              <a:rPr lang="ru-RU" dirty="0" smtClean="0"/>
              <a:t>«</a:t>
            </a:r>
            <a:r>
              <a:rPr lang="en-US" dirty="0" smtClean="0"/>
              <a:t>smaller (or  simpler)</a:t>
            </a:r>
            <a:r>
              <a:rPr lang="ru-RU" dirty="0" smtClean="0"/>
              <a:t>»</a:t>
            </a:r>
            <a:r>
              <a:rPr lang="en-US" dirty="0" smtClean="0"/>
              <a:t> input values , and  which obtains the result for the current input  by applying simple  operations  to the returned  value for the smaller  ( or simpler)  input.</a:t>
            </a: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0034" y="428604"/>
            <a:ext cx="8229600" cy="4525963"/>
          </a:xfrm>
        </p:spPr>
        <p:txBody>
          <a:bodyPr/>
          <a:lstStyle/>
          <a:p>
            <a:r>
              <a:rPr lang="en-US" b="1" dirty="0" smtClean="0"/>
              <a:t>Properties of an algorithm:-</a:t>
            </a:r>
            <a:r>
              <a:rPr lang="en-US" dirty="0" smtClean="0"/>
              <a:t/>
            </a:r>
            <a:br>
              <a:rPr lang="en-US" dirty="0" smtClean="0"/>
            </a:br>
            <a:r>
              <a:rPr lang="en-US" dirty="0" smtClean="0"/>
              <a:t>- It is written in simple English. </a:t>
            </a:r>
            <a:br>
              <a:rPr lang="en-US" dirty="0" smtClean="0"/>
            </a:br>
            <a:r>
              <a:rPr lang="en-US" dirty="0" smtClean="0"/>
              <a:t>- Each step of an algorithm is unique and should be self explanatory. </a:t>
            </a:r>
            <a:br>
              <a:rPr lang="en-US" dirty="0" smtClean="0"/>
            </a:br>
            <a:r>
              <a:rPr lang="en-US" dirty="0" smtClean="0"/>
              <a:t>- An algorithm must have at least one input. </a:t>
            </a:r>
            <a:br>
              <a:rPr lang="en-US" dirty="0" smtClean="0"/>
            </a:br>
            <a:r>
              <a:rPr lang="en-US" dirty="0" smtClean="0"/>
              <a:t>- An algorithm must have at least one output. </a:t>
            </a:r>
            <a:br>
              <a:rPr lang="en-US" dirty="0" smtClean="0"/>
            </a:br>
            <a:r>
              <a:rPr lang="en-US" dirty="0" smtClean="0"/>
              <a:t>- An algorithm has finite number of steps.</a:t>
            </a:r>
            <a:br>
              <a:rPr lang="en-US" dirty="0" smtClean="0"/>
            </a:b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357166"/>
            <a:ext cx="8229600" cy="4525963"/>
          </a:xfrm>
        </p:spPr>
        <p:txBody>
          <a:bodyPr>
            <a:normAutofit fontScale="92500" lnSpcReduction="10000"/>
          </a:bodyPr>
          <a:lstStyle/>
          <a:p>
            <a:r>
              <a:rPr lang="en-US" sz="3000" b="1" dirty="0" smtClean="0">
                <a:latin typeface="Times New Roman" pitchFamily="18" charset="0"/>
                <a:cs typeface="Times New Roman" pitchFamily="18" charset="0"/>
              </a:rPr>
              <a:t>Properties of an algorithm:</a:t>
            </a:r>
            <a:r>
              <a:rPr lang="en-US" sz="3000" dirty="0" smtClean="0">
                <a:latin typeface="Times New Roman" pitchFamily="18" charset="0"/>
                <a:cs typeface="Times New Roman" pitchFamily="18" charset="0"/>
              </a:rPr>
              <a:t/>
            </a:r>
            <a:br>
              <a:rPr lang="en-US" sz="3000" dirty="0" smtClean="0">
                <a:latin typeface="Times New Roman" pitchFamily="18" charset="0"/>
                <a:cs typeface="Times New Roman" pitchFamily="18" charset="0"/>
              </a:rPr>
            </a:br>
            <a:r>
              <a:rPr lang="en-US" sz="3000" dirty="0" smtClean="0">
                <a:latin typeface="Times New Roman" pitchFamily="18" charset="0"/>
                <a:cs typeface="Times New Roman" pitchFamily="18" charset="0"/>
              </a:rPr>
              <a:t>- Should be written in simple English</a:t>
            </a:r>
            <a:br>
              <a:rPr lang="en-US" sz="3000" dirty="0" smtClean="0">
                <a:latin typeface="Times New Roman" pitchFamily="18" charset="0"/>
                <a:cs typeface="Times New Roman" pitchFamily="18" charset="0"/>
              </a:rPr>
            </a:br>
            <a:r>
              <a:rPr lang="en-US" sz="3000" dirty="0" smtClean="0">
                <a:latin typeface="Times New Roman" pitchFamily="18" charset="0"/>
                <a:cs typeface="Times New Roman" pitchFamily="18" charset="0"/>
              </a:rPr>
              <a:t>- Should be unambiguous, precise and lucid</a:t>
            </a:r>
            <a:br>
              <a:rPr lang="en-US" sz="3000" dirty="0" smtClean="0">
                <a:latin typeface="Times New Roman" pitchFamily="18" charset="0"/>
                <a:cs typeface="Times New Roman" pitchFamily="18" charset="0"/>
              </a:rPr>
            </a:br>
            <a:r>
              <a:rPr lang="en-US" sz="3000" dirty="0" smtClean="0">
                <a:latin typeface="Times New Roman" pitchFamily="18" charset="0"/>
                <a:cs typeface="Times New Roman" pitchFamily="18" charset="0"/>
              </a:rPr>
              <a:t>- Should provide the correct solutions </a:t>
            </a:r>
            <a:br>
              <a:rPr lang="en-US" sz="3000" dirty="0" smtClean="0">
                <a:latin typeface="Times New Roman" pitchFamily="18" charset="0"/>
                <a:cs typeface="Times New Roman" pitchFamily="18" charset="0"/>
              </a:rPr>
            </a:br>
            <a:r>
              <a:rPr lang="en-US" sz="3000" dirty="0" smtClean="0">
                <a:latin typeface="Times New Roman" pitchFamily="18" charset="0"/>
                <a:cs typeface="Times New Roman" pitchFamily="18" charset="0"/>
              </a:rPr>
              <a:t>- Should have an end point</a:t>
            </a:r>
            <a:br>
              <a:rPr lang="en-US" sz="3000" dirty="0" smtClean="0">
                <a:latin typeface="Times New Roman" pitchFamily="18" charset="0"/>
                <a:cs typeface="Times New Roman" pitchFamily="18" charset="0"/>
              </a:rPr>
            </a:br>
            <a:r>
              <a:rPr lang="en-US" sz="3000" dirty="0" smtClean="0">
                <a:latin typeface="Times New Roman" pitchFamily="18" charset="0"/>
                <a:cs typeface="Times New Roman" pitchFamily="18" charset="0"/>
              </a:rPr>
              <a:t>- The output statements should follow input, process instructions</a:t>
            </a:r>
            <a:br>
              <a:rPr lang="en-US" sz="3000" dirty="0" smtClean="0">
                <a:latin typeface="Times New Roman" pitchFamily="18" charset="0"/>
                <a:cs typeface="Times New Roman" pitchFamily="18" charset="0"/>
              </a:rPr>
            </a:br>
            <a:r>
              <a:rPr lang="en-US" sz="3000" dirty="0" smtClean="0">
                <a:latin typeface="Times New Roman" pitchFamily="18" charset="0"/>
                <a:cs typeface="Times New Roman" pitchFamily="18" charset="0"/>
              </a:rPr>
              <a:t>- The initial statements should be of input statements</a:t>
            </a:r>
            <a:br>
              <a:rPr lang="en-US" sz="3000" dirty="0" smtClean="0">
                <a:latin typeface="Times New Roman" pitchFamily="18" charset="0"/>
                <a:cs typeface="Times New Roman" pitchFamily="18" charset="0"/>
              </a:rPr>
            </a:br>
            <a:r>
              <a:rPr lang="en-US" sz="3000" dirty="0" smtClean="0">
                <a:latin typeface="Times New Roman" pitchFamily="18" charset="0"/>
                <a:cs typeface="Times New Roman" pitchFamily="18" charset="0"/>
              </a:rPr>
              <a:t>- Should have finite number of steps</a:t>
            </a:r>
            <a:br>
              <a:rPr lang="en-US" sz="3000" dirty="0" smtClean="0">
                <a:latin typeface="Times New Roman" pitchFamily="18" charset="0"/>
                <a:cs typeface="Times New Roman" pitchFamily="18" charset="0"/>
              </a:rPr>
            </a:br>
            <a:r>
              <a:rPr lang="en-US" sz="3000" dirty="0" smtClean="0">
                <a:latin typeface="Times New Roman" pitchFamily="18" charset="0"/>
                <a:cs typeface="Times New Roman" pitchFamily="18" charset="0"/>
              </a:rPr>
              <a:t>- Every statement should be definitive</a:t>
            </a:r>
            <a:r>
              <a:rPr lang="en-US" dirty="0" smtClean="0"/>
              <a:t/>
            </a:r>
            <a:br>
              <a:rPr lang="en-US" dirty="0" smtClean="0"/>
            </a:br>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500042"/>
            <a:ext cx="8229600" cy="1143000"/>
          </a:xfrm>
        </p:spPr>
        <p:txBody>
          <a:bodyPr>
            <a:normAutofit fontScale="90000"/>
          </a:bodyPr>
          <a:lstStyle/>
          <a:p>
            <a:r>
              <a:rPr lang="en-US" sz="4800" dirty="0" smtClean="0">
                <a:solidFill>
                  <a:schemeClr val="tx2"/>
                </a:solidFill>
              </a:rPr>
              <a:t>Presentation Method</a:t>
            </a:r>
            <a:br>
              <a:rPr lang="en-US" sz="4800" dirty="0" smtClean="0">
                <a:solidFill>
                  <a:schemeClr val="tx2"/>
                </a:solidFill>
              </a:rPr>
            </a:br>
            <a:endParaRPr lang="ru-RU" sz="4800" dirty="0">
              <a:solidFill>
                <a:schemeClr val="tx2"/>
              </a:solidFill>
            </a:endParaRPr>
          </a:p>
        </p:txBody>
      </p:sp>
      <p:sp>
        <p:nvSpPr>
          <p:cNvPr id="3" name="Содержимое 2"/>
          <p:cNvSpPr>
            <a:spLocks noGrp="1"/>
          </p:cNvSpPr>
          <p:nvPr>
            <p:ph idx="1"/>
          </p:nvPr>
        </p:nvSpPr>
        <p:spPr/>
        <p:txBody>
          <a:bodyPr>
            <a:normAutofit fontScale="92500" lnSpcReduction="10000"/>
          </a:bodyPr>
          <a:lstStyle/>
          <a:p>
            <a:pPr algn="r">
              <a:buNone/>
            </a:pPr>
            <a:r>
              <a:rPr lang="en-US" sz="2800" dirty="0" smtClean="0"/>
              <a:t>               </a:t>
            </a:r>
            <a:r>
              <a:rPr lang="ru-RU" sz="2800" dirty="0" smtClean="0"/>
              <a:t>           </a:t>
            </a:r>
            <a:r>
              <a:rPr lang="en-US" sz="2800" b="1" dirty="0" smtClean="0"/>
              <a:t>- Trainees are passive recipients of into</a:t>
            </a:r>
            <a:r>
              <a:rPr lang="ru-RU" sz="2800" b="1" dirty="0" smtClean="0"/>
              <a:t>;</a:t>
            </a:r>
          </a:p>
          <a:p>
            <a:pPr algn="r">
              <a:buNone/>
            </a:pPr>
            <a:r>
              <a:rPr lang="ru-RU" sz="2800" b="1" dirty="0" smtClean="0"/>
              <a:t>                         - </a:t>
            </a:r>
            <a:r>
              <a:rPr lang="en-US" sz="2800" b="1" dirty="0" smtClean="0"/>
              <a:t>Facts, Processes and problem solving  methods</a:t>
            </a:r>
            <a:r>
              <a:rPr lang="ru-RU" sz="2800" b="1" dirty="0" smtClean="0"/>
              <a:t>;</a:t>
            </a:r>
            <a:endParaRPr lang="en-US" sz="2800" b="1" dirty="0" smtClean="0"/>
          </a:p>
          <a:p>
            <a:r>
              <a:rPr lang="en-US" sz="2800" b="1" dirty="0" smtClean="0"/>
              <a:t>Lecture Method </a:t>
            </a:r>
          </a:p>
          <a:p>
            <a:r>
              <a:rPr lang="en-US" sz="2800" dirty="0" smtClean="0"/>
              <a:t>              Standard Lecture </a:t>
            </a:r>
          </a:p>
          <a:p>
            <a:r>
              <a:rPr lang="en-US" sz="2800" dirty="0" smtClean="0"/>
              <a:t>              Team Teaching </a:t>
            </a:r>
          </a:p>
          <a:p>
            <a:r>
              <a:rPr lang="en-US" sz="2800" dirty="0" smtClean="0"/>
              <a:t>              Guest Speakers</a:t>
            </a:r>
          </a:p>
          <a:p>
            <a:r>
              <a:rPr lang="en-US" sz="2800" dirty="0" smtClean="0"/>
              <a:t>              Panels</a:t>
            </a:r>
          </a:p>
          <a:p>
            <a:r>
              <a:rPr lang="en-US" sz="2800" dirty="0" smtClean="0"/>
              <a:t>              Student Presentations</a:t>
            </a:r>
          </a:p>
          <a:p>
            <a:r>
              <a:rPr lang="en-US" sz="2800" b="1" dirty="0" smtClean="0"/>
              <a:t>Audio Visual Technique </a:t>
            </a:r>
          </a:p>
          <a:p>
            <a:endParaRPr lang="en-US" sz="2800" dirty="0" smtClean="0"/>
          </a:p>
          <a:p>
            <a:endParaRPr lang="en-US" sz="2800" dirty="0" smtClean="0"/>
          </a:p>
          <a:p>
            <a:endParaRPr lang="en-US" sz="2800" dirty="0" smtClean="0"/>
          </a:p>
          <a:p>
            <a:endParaRPr lang="en-US" sz="2800" dirty="0" smtClean="0"/>
          </a:p>
          <a:p>
            <a:endParaRPr lang="en-US" sz="2800" dirty="0" smtClean="0"/>
          </a:p>
          <a:p>
            <a:endParaRPr lang="en-US" sz="2800" dirty="0" smtClean="0"/>
          </a:p>
          <a:p>
            <a:endParaRPr lang="en-US" sz="2800" dirty="0" smtClean="0"/>
          </a:p>
          <a:p>
            <a:endParaRPr lang="en-US" sz="2800" dirty="0" smtClean="0"/>
          </a:p>
          <a:p>
            <a:endParaRPr lang="en-US" sz="2800" dirty="0" smtClean="0"/>
          </a:p>
          <a:p>
            <a:endParaRPr lang="en-US" sz="2800" dirty="0" smtClean="0"/>
          </a:p>
          <a:p>
            <a:endParaRPr lang="en-US" sz="2800" dirty="0" smtClean="0"/>
          </a:p>
          <a:p>
            <a:endParaRPr lang="en-US" sz="2800" dirty="0" smtClean="0"/>
          </a:p>
          <a:p>
            <a:endParaRPr lang="en-US" sz="2800" dirty="0" smtClean="0"/>
          </a:p>
          <a:p>
            <a:endParaRPr lang="en-US" sz="2800" dirty="0" smtClean="0"/>
          </a:p>
          <a:p>
            <a:endParaRPr lang="en-US" sz="2800" dirty="0" smtClean="0"/>
          </a:p>
          <a:p>
            <a:endParaRPr lang="en-US" sz="2800" dirty="0" smtClean="0"/>
          </a:p>
          <a:p>
            <a:pPr algn="r">
              <a:buNone/>
            </a:pPr>
            <a:endParaRPr lang="en-US" sz="2800" dirty="0" smtClean="0"/>
          </a:p>
          <a:p>
            <a:pPr>
              <a:buNone/>
            </a:pPr>
            <a:endParaRPr lang="ru-RU"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accent3">
                    <a:lumMod val="50000"/>
                  </a:schemeClr>
                </a:solidFill>
              </a:rPr>
              <a:t>Presentation Method</a:t>
            </a:r>
            <a:endParaRPr lang="ru-RU" dirty="0">
              <a:solidFill>
                <a:schemeClr val="accent3">
                  <a:lumMod val="50000"/>
                </a:schemeClr>
              </a:solidFill>
            </a:endParaRPr>
          </a:p>
        </p:txBody>
      </p:sp>
      <p:sp>
        <p:nvSpPr>
          <p:cNvPr id="3" name="Содержимое 2"/>
          <p:cNvSpPr>
            <a:spLocks noGrp="1"/>
          </p:cNvSpPr>
          <p:nvPr>
            <p:ph idx="1"/>
          </p:nvPr>
        </p:nvSpPr>
        <p:spPr/>
        <p:txBody>
          <a:bodyPr/>
          <a:lstStyle/>
          <a:p>
            <a:r>
              <a:rPr lang="en-US" dirty="0" smtClean="0">
                <a:solidFill>
                  <a:schemeClr val="accent3">
                    <a:lumMod val="50000"/>
                  </a:schemeClr>
                </a:solidFill>
              </a:rPr>
              <a:t>Methods for passing and rendering  dispatched according to type lattice</a:t>
            </a:r>
          </a:p>
          <a:p>
            <a:r>
              <a:rPr lang="en-US" dirty="0" smtClean="0">
                <a:solidFill>
                  <a:schemeClr val="accent3">
                    <a:lumMod val="50000"/>
                  </a:schemeClr>
                </a:solidFill>
              </a:rPr>
              <a:t>Basic methods inherited from superior presentation types</a:t>
            </a:r>
          </a:p>
          <a:p>
            <a:r>
              <a:rPr lang="en-US" dirty="0" smtClean="0">
                <a:solidFill>
                  <a:schemeClr val="accent3">
                    <a:lumMod val="50000"/>
                  </a:schemeClr>
                </a:solidFill>
              </a:rPr>
              <a:t>Presentation views allow methods  specialized  on interface  medium  or stylistic  preference</a:t>
            </a:r>
          </a:p>
          <a:p>
            <a:r>
              <a:rPr lang="en-US" dirty="0" smtClean="0">
                <a:solidFill>
                  <a:schemeClr val="accent3">
                    <a:lumMod val="50000"/>
                  </a:schemeClr>
                </a:solidFill>
              </a:rPr>
              <a:t>Configurable error - handing</a:t>
            </a:r>
            <a:endParaRPr lang="ru-RU" dirty="0">
              <a:solidFill>
                <a:schemeClr val="accent3">
                  <a:lumMod val="50000"/>
                </a:schemeClr>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357166"/>
            <a:ext cx="8229600" cy="4525963"/>
          </a:xfrm>
        </p:spPr>
        <p:txBody>
          <a:bodyPr>
            <a:normAutofit fontScale="40000" lnSpcReduction="20000"/>
          </a:bodyPr>
          <a:lstStyle/>
          <a:p>
            <a:r>
              <a:rPr lang="en-US" b="1" dirty="0" smtClean="0"/>
              <a:t>Types of Medical Algorithms</a:t>
            </a:r>
            <a:endParaRPr lang="en-US" dirty="0" smtClean="0"/>
          </a:p>
          <a:p>
            <a:r>
              <a:rPr lang="en-US" dirty="0" smtClean="0"/>
              <a:t>Equation or Formula:</a:t>
            </a:r>
            <a:br>
              <a:rPr lang="en-US" dirty="0" smtClean="0"/>
            </a:br>
            <a:r>
              <a:rPr lang="en-US" dirty="0" smtClean="0"/>
              <a:t>One or more numerical values undergo mathematical operations to generate a final output or score.</a:t>
            </a:r>
          </a:p>
          <a:p>
            <a:r>
              <a:rPr lang="en-US" dirty="0" smtClean="0"/>
              <a:t>Table Driven:</a:t>
            </a:r>
            <a:br>
              <a:rPr lang="en-US" dirty="0" smtClean="0"/>
            </a:br>
            <a:r>
              <a:rPr lang="en-US" dirty="0" smtClean="0"/>
              <a:t>Selected variables are matched to values in a table to generate a specific output.</a:t>
            </a:r>
          </a:p>
          <a:p>
            <a:r>
              <a:rPr lang="en-US" dirty="0" smtClean="0"/>
              <a:t>Encode or Decode:</a:t>
            </a:r>
            <a:br>
              <a:rPr lang="en-US" dirty="0" smtClean="0"/>
            </a:br>
            <a:r>
              <a:rPr lang="en-US" dirty="0" smtClean="0"/>
              <a:t>Certain findings are translated into a code, or a code is deciphered back to its original meaning.</a:t>
            </a:r>
          </a:p>
          <a:p>
            <a:r>
              <a:rPr lang="en-US" dirty="0" smtClean="0"/>
              <a:t>Monogram or Other Analog Representation:</a:t>
            </a:r>
            <a:br>
              <a:rPr lang="en-US" dirty="0" smtClean="0"/>
            </a:br>
            <a:r>
              <a:rPr lang="en-US" dirty="0" smtClean="0"/>
              <a:t>A tool that replaces a complex formula with a simple visual representation that can be solved by hand.</a:t>
            </a:r>
          </a:p>
          <a:p>
            <a:r>
              <a:rPr lang="en-US" dirty="0" smtClean="0"/>
              <a:t>Criteria Matching:</a:t>
            </a:r>
            <a:br>
              <a:rPr lang="en-US" dirty="0" smtClean="0"/>
            </a:br>
            <a:r>
              <a:rPr lang="en-US" dirty="0" smtClean="0"/>
              <a:t>Using certain key findings for classification.</a:t>
            </a:r>
          </a:p>
          <a:p>
            <a:r>
              <a:rPr lang="en-US" dirty="0" smtClean="0"/>
              <a:t>Rule:</a:t>
            </a:r>
            <a:br>
              <a:rPr lang="en-US" dirty="0" smtClean="0"/>
            </a:br>
            <a:r>
              <a:rPr lang="en-US" dirty="0" smtClean="0"/>
              <a:t>A simple construct based on one or more if-then statements.</a:t>
            </a:r>
          </a:p>
          <a:p>
            <a:r>
              <a:rPr lang="en-US" dirty="0" smtClean="0"/>
              <a:t>Checklist:</a:t>
            </a:r>
            <a:br>
              <a:rPr lang="en-US" dirty="0" smtClean="0"/>
            </a:br>
            <a:r>
              <a:rPr lang="en-US" dirty="0" smtClean="0"/>
              <a:t>A series of tasks that must be completed or “checked off.”</a:t>
            </a:r>
          </a:p>
          <a:p>
            <a:r>
              <a:rPr lang="en-US" dirty="0" smtClean="0"/>
              <a:t>Questionnaire:</a:t>
            </a:r>
            <a:br>
              <a:rPr lang="en-US" dirty="0" smtClean="0"/>
            </a:br>
            <a:r>
              <a:rPr lang="en-US" dirty="0" smtClean="0"/>
              <a:t>A series of questions, often used for data collection.</a:t>
            </a:r>
          </a:p>
          <a:p>
            <a:r>
              <a:rPr lang="en-US" dirty="0" smtClean="0"/>
              <a:t>Flow Diagram or Decision Tree:</a:t>
            </a:r>
            <a:br>
              <a:rPr lang="en-US" dirty="0" smtClean="0"/>
            </a:br>
            <a:r>
              <a:rPr lang="en-US" dirty="0" smtClean="0"/>
              <a:t>From a starting point the user proceeds along a tree-like structure with data-driven branch points until a terminal node is reached.</a:t>
            </a:r>
          </a:p>
          <a:p>
            <a:endParaRPr lang="en-US" dirty="0" smtClean="0"/>
          </a:p>
          <a:p>
            <a:endParaRPr lang="en-US" dirty="0" smtClean="0"/>
          </a:p>
          <a:p>
            <a:endParaRPr lang="ru-RU" dirty="0"/>
          </a:p>
        </p:txBody>
      </p:sp>
      <p:pic>
        <p:nvPicPr>
          <p:cNvPr id="5" name="Рисунок 4" descr="medical-algorithm-definition.jpg"/>
          <p:cNvPicPr>
            <a:picLocks noChangeAspect="1"/>
          </p:cNvPicPr>
          <p:nvPr/>
        </p:nvPicPr>
        <p:blipFill>
          <a:blip r:embed="rId2"/>
          <a:stretch>
            <a:fillRect/>
          </a:stretch>
        </p:blipFill>
        <p:spPr>
          <a:xfrm>
            <a:off x="785786" y="4071942"/>
            <a:ext cx="3857652" cy="2583484"/>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0034" y="428604"/>
            <a:ext cx="8229600" cy="2900370"/>
          </a:xfrm>
        </p:spPr>
        <p:txBody>
          <a:bodyPr>
            <a:normAutofit/>
          </a:bodyPr>
          <a:lstStyle/>
          <a:p>
            <a:r>
              <a:rPr lang="en-US" sz="2000" dirty="0" smtClean="0"/>
              <a:t>John </a:t>
            </a:r>
            <a:r>
              <a:rPr lang="en-US" sz="2000" dirty="0" err="1" smtClean="0"/>
              <a:t>Svirbely</a:t>
            </a:r>
            <a:r>
              <a:rPr lang="en-US" sz="2000" dirty="0" smtClean="0"/>
              <a:t>, </a:t>
            </a:r>
            <a:r>
              <a:rPr lang="en-US" sz="2000" dirty="0" smtClean="0"/>
              <a:t>MD is a founder and Chief Medical Officer of The Medical Algorithms Company and the primary author of its medical algorithms. John is a co-founder of the Medical Algorithms Project and has developed its medical content for nearly 20 years. He has a BA degree from the Johns Hopkins University and his MD from the University of Maryland. He is a board-certified pathologist with a fellowship in medical microbiology and biomedical computing at Ohio State University. Currently he is in private practice in Cincinnati, Ohio. He has authored multiple books and articles on medical algorithms &amp; medical calculators.</a:t>
            </a:r>
            <a:endParaRPr lang="ru-RU" sz="2000" dirty="0"/>
          </a:p>
        </p:txBody>
      </p:sp>
      <p:pic>
        <p:nvPicPr>
          <p:cNvPr id="4" name="Рисунок 3" descr="John-Svirbely-MD.png"/>
          <p:cNvPicPr>
            <a:picLocks noChangeAspect="1"/>
          </p:cNvPicPr>
          <p:nvPr/>
        </p:nvPicPr>
        <p:blipFill>
          <a:blip r:embed="rId2"/>
          <a:stretch>
            <a:fillRect/>
          </a:stretch>
        </p:blipFill>
        <p:spPr>
          <a:xfrm>
            <a:off x="1000100" y="3500438"/>
            <a:ext cx="2357454" cy="292895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428604"/>
            <a:ext cx="8229600" cy="4525963"/>
          </a:xfrm>
        </p:spPr>
        <p:txBody>
          <a:bodyPr/>
          <a:lstStyle/>
          <a:p>
            <a:r>
              <a:rPr lang="en-US" dirty="0" smtClean="0"/>
              <a:t>A </a:t>
            </a:r>
            <a:r>
              <a:rPr lang="en-US" b="1" dirty="0" smtClean="0"/>
              <a:t>medical algorithm</a:t>
            </a:r>
            <a:r>
              <a:rPr lang="en-US" dirty="0" smtClean="0"/>
              <a:t> is any computation, formula,  statistical survey,  monogram, or   look- up table , useful in healthcare.  Medical algorithms include  decision tree  approaches to healthcare treatment (e.g., if symptoms  A, B, and C are evident, then use treatment X) and also less clear-cut tools aimed at reducing or defining uncertainty.</a:t>
            </a:r>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solidFill>
                  <a:schemeClr val="tx2">
                    <a:lumMod val="60000"/>
                    <a:lumOff val="40000"/>
                  </a:schemeClr>
                </a:solidFill>
              </a:rPr>
              <a:t>References</a:t>
            </a:r>
            <a:r>
              <a:rPr lang="ru-RU" dirty="0" smtClean="0">
                <a:solidFill>
                  <a:schemeClr val="tx2">
                    <a:lumMod val="60000"/>
                    <a:lumOff val="40000"/>
                  </a:schemeClr>
                </a:solidFill>
              </a:rPr>
              <a:t>:</a:t>
            </a:r>
            <a:r>
              <a:rPr lang="ru-RU" dirty="0" smtClean="0"/>
              <a:t/>
            </a:r>
            <a:br>
              <a:rPr lang="ru-RU" dirty="0" smtClean="0"/>
            </a:br>
            <a:endParaRPr lang="ru-RU" dirty="0"/>
          </a:p>
        </p:txBody>
      </p:sp>
      <p:sp>
        <p:nvSpPr>
          <p:cNvPr id="3" name="Содержимое 2"/>
          <p:cNvSpPr>
            <a:spLocks noGrp="1"/>
          </p:cNvSpPr>
          <p:nvPr>
            <p:ph idx="1"/>
          </p:nvPr>
        </p:nvSpPr>
        <p:spPr/>
        <p:txBody>
          <a:bodyPr/>
          <a:lstStyle/>
          <a:p>
            <a:r>
              <a:rPr lang="en-US" dirty="0" smtClean="0">
                <a:solidFill>
                  <a:schemeClr val="tx2">
                    <a:lumMod val="60000"/>
                    <a:lumOff val="40000"/>
                  </a:schemeClr>
                </a:solidFill>
                <a:hlinkClick r:id="rId2"/>
              </a:rPr>
              <a:t>www.careerride.com</a:t>
            </a:r>
            <a:endParaRPr lang="en-US" dirty="0" smtClean="0">
              <a:solidFill>
                <a:schemeClr val="tx2">
                  <a:lumMod val="60000"/>
                  <a:lumOff val="40000"/>
                </a:schemeClr>
              </a:solidFill>
            </a:endParaRPr>
          </a:p>
          <a:p>
            <a:r>
              <a:rPr lang="en-US" dirty="0" smtClean="0">
                <a:solidFill>
                  <a:schemeClr val="tx2">
                    <a:lumMod val="60000"/>
                    <a:lumOff val="40000"/>
                  </a:schemeClr>
                </a:solidFill>
                <a:hlinkClick r:id="rId3"/>
              </a:rPr>
              <a:t>https://en.wikipedia.org/wiki/Medical_algorithm</a:t>
            </a:r>
            <a:endParaRPr lang="en-US" dirty="0" smtClean="0">
              <a:solidFill>
                <a:schemeClr val="tx2">
                  <a:lumMod val="60000"/>
                  <a:lumOff val="40000"/>
                </a:schemeClr>
              </a:solidFill>
            </a:endParaRPr>
          </a:p>
          <a:p>
            <a:r>
              <a:rPr lang="en-US" dirty="0" smtClean="0">
                <a:solidFill>
                  <a:schemeClr val="tx2">
                    <a:lumMod val="60000"/>
                    <a:lumOff val="40000"/>
                  </a:schemeClr>
                </a:solidFill>
                <a:hlinkClick r:id="rId4"/>
              </a:rPr>
              <a:t>https://en.wikipedia.org/wiki/Algorithm</a:t>
            </a:r>
            <a:endParaRPr lang="en-US" dirty="0" smtClean="0">
              <a:solidFill>
                <a:schemeClr val="tx2">
                  <a:lumMod val="60000"/>
                  <a:lumOff val="40000"/>
                </a:schemeClr>
              </a:solidFill>
            </a:endParaRPr>
          </a:p>
          <a:p>
            <a:r>
              <a:rPr lang="en-US" dirty="0" smtClean="0">
                <a:solidFill>
                  <a:schemeClr val="tx2">
                    <a:lumMod val="60000"/>
                    <a:lumOff val="40000"/>
                  </a:schemeClr>
                </a:solidFill>
                <a:hlinkClick r:id="rId5"/>
              </a:rPr>
              <a:t>https://www.youtube.com/user/khanacademy</a:t>
            </a:r>
            <a:endParaRPr lang="en-US" dirty="0" smtClean="0">
              <a:solidFill>
                <a:schemeClr val="tx2">
                  <a:lumMod val="60000"/>
                  <a:lumOff val="40000"/>
                </a:schemeClr>
              </a:solidFill>
            </a:endParaRPr>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5400" dirty="0" smtClean="0"/>
              <a:t>Plan</a:t>
            </a:r>
            <a:endParaRPr lang="ru-RU" sz="5400" dirty="0"/>
          </a:p>
        </p:txBody>
      </p:sp>
      <p:sp>
        <p:nvSpPr>
          <p:cNvPr id="3" name="Содержимое 2"/>
          <p:cNvSpPr>
            <a:spLocks noGrp="1"/>
          </p:cNvSpPr>
          <p:nvPr>
            <p:ph idx="1"/>
          </p:nvPr>
        </p:nvSpPr>
        <p:spPr/>
        <p:txBody>
          <a:bodyPr>
            <a:normAutofit fontScale="92500" lnSpcReduction="20000"/>
          </a:bodyPr>
          <a:lstStyle/>
          <a:p>
            <a:r>
              <a:rPr lang="en-US" sz="3500" dirty="0" smtClean="0"/>
              <a:t>1. Informal definition</a:t>
            </a:r>
          </a:p>
          <a:p>
            <a:r>
              <a:rPr lang="en-US" sz="3500" dirty="0" smtClean="0"/>
              <a:t>2. Etymology</a:t>
            </a:r>
          </a:p>
          <a:p>
            <a:pPr>
              <a:buNone/>
            </a:pPr>
            <a:r>
              <a:rPr lang="en-US" sz="3500" dirty="0" smtClean="0"/>
              <a:t>        Algorithm types</a:t>
            </a:r>
          </a:p>
          <a:p>
            <a:pPr>
              <a:buNone/>
            </a:pPr>
            <a:r>
              <a:rPr lang="en-US" sz="3500" dirty="0" smtClean="0"/>
              <a:t>        Properties</a:t>
            </a:r>
          </a:p>
          <a:p>
            <a:pPr>
              <a:buNone/>
            </a:pPr>
            <a:r>
              <a:rPr lang="en-US" sz="3500" dirty="0" smtClean="0"/>
              <a:t>        Method of presentation</a:t>
            </a:r>
          </a:p>
          <a:p>
            <a:pPr>
              <a:buNone/>
            </a:pPr>
            <a:r>
              <a:rPr lang="en-US" sz="3500" dirty="0" smtClean="0"/>
              <a:t>        Algorithm in medicine</a:t>
            </a:r>
          </a:p>
          <a:p>
            <a:r>
              <a:rPr lang="en-US" sz="3500" dirty="0" smtClean="0"/>
              <a:t>3. Conclusion</a:t>
            </a:r>
          </a:p>
          <a:p>
            <a:pPr>
              <a:buNone/>
            </a:pPr>
            <a:r>
              <a:rPr lang="en-US" sz="3500" dirty="0" smtClean="0"/>
              <a:t>        </a:t>
            </a:r>
          </a:p>
          <a:p>
            <a:pPr>
              <a:buNone/>
            </a:pPr>
            <a:r>
              <a:rPr lang="en-US" dirty="0" smtClean="0"/>
              <a:t>    </a:t>
            </a:r>
          </a:p>
          <a:p>
            <a:endParaRPr lang="en-US" dirty="0" smtClean="0"/>
          </a:p>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71472" y="3929066"/>
            <a:ext cx="8229600" cy="1571636"/>
          </a:xfrm>
        </p:spPr>
        <p:txBody>
          <a:bodyPr>
            <a:normAutofit/>
          </a:bodyPr>
          <a:lstStyle/>
          <a:p>
            <a:r>
              <a:rPr lang="en-US" sz="1800" dirty="0" smtClean="0">
                <a:solidFill>
                  <a:schemeClr val="accent6">
                    <a:lumMod val="75000"/>
                  </a:schemeClr>
                </a:solidFill>
              </a:rPr>
              <a:t>Algorithm An algorithm (pronounced AL-go- </a:t>
            </a:r>
            <a:r>
              <a:rPr lang="en-US" sz="1800" dirty="0" err="1" smtClean="0">
                <a:solidFill>
                  <a:schemeClr val="accent6">
                    <a:lumMod val="75000"/>
                  </a:schemeClr>
                </a:solidFill>
              </a:rPr>
              <a:t>rith</a:t>
            </a:r>
            <a:r>
              <a:rPr lang="en-US" sz="1800" dirty="0" smtClean="0">
                <a:solidFill>
                  <a:schemeClr val="accent6">
                    <a:lumMod val="75000"/>
                  </a:schemeClr>
                </a:solidFill>
              </a:rPr>
              <a:t> -um) is a procedure or formula for solving a problem, based on conducting a sequence of specified actions. A computer  program can be viewed as an elaborate algorithm. In mathematics and computer science, an algorithm usually means a small procedure that solves a recurrent problem.</a:t>
            </a:r>
            <a:endParaRPr lang="ru-RU" sz="1800" dirty="0">
              <a:solidFill>
                <a:schemeClr val="accent6">
                  <a:lumMod val="75000"/>
                </a:schemeClr>
              </a:solidFill>
            </a:endParaRPr>
          </a:p>
        </p:txBody>
      </p:sp>
      <p:pic>
        <p:nvPicPr>
          <p:cNvPr id="5" name="Рисунок 4" descr="images.png"/>
          <p:cNvPicPr>
            <a:picLocks noChangeAspect="1"/>
          </p:cNvPicPr>
          <p:nvPr/>
        </p:nvPicPr>
        <p:blipFill>
          <a:blip r:embed="rId2"/>
          <a:stretch>
            <a:fillRect/>
          </a:stretch>
        </p:blipFill>
        <p:spPr>
          <a:xfrm>
            <a:off x="1214414" y="857232"/>
            <a:ext cx="6715172" cy="214314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t>Algorithm</a:t>
            </a:r>
            <a:br>
              <a:rPr lang="en-US" dirty="0" smtClean="0"/>
            </a:br>
            <a:endParaRPr lang="ru-RU" dirty="0"/>
          </a:p>
        </p:txBody>
      </p:sp>
      <p:sp>
        <p:nvSpPr>
          <p:cNvPr id="3" name="Содержимое 2"/>
          <p:cNvSpPr>
            <a:spLocks noGrp="1"/>
          </p:cNvSpPr>
          <p:nvPr>
            <p:ph idx="1"/>
          </p:nvPr>
        </p:nvSpPr>
        <p:spPr>
          <a:xfrm>
            <a:off x="500034" y="928670"/>
            <a:ext cx="8229600" cy="4525963"/>
          </a:xfrm>
        </p:spPr>
        <p:txBody>
          <a:bodyPr>
            <a:normAutofit/>
          </a:bodyPr>
          <a:lstStyle/>
          <a:p>
            <a:r>
              <a:rPr lang="en-US" sz="2800" dirty="0" smtClean="0"/>
              <a:t>Is any well- defined computational procedure that takes some value, or set of values, as input and produces some value, or set of values, as output.</a:t>
            </a:r>
          </a:p>
          <a:p>
            <a:r>
              <a:rPr lang="en-US" sz="2800" dirty="0" smtClean="0"/>
              <a:t>Is this a sequence of computational steps that transform the input into the output.</a:t>
            </a:r>
          </a:p>
          <a:p>
            <a:r>
              <a:rPr lang="en-US" sz="2800" dirty="0" smtClean="0"/>
              <a:t>Is a tool for solving a well – specified computational problem.</a:t>
            </a:r>
          </a:p>
          <a:p>
            <a:endParaRPr lang="ru-RU" dirty="0"/>
          </a:p>
        </p:txBody>
      </p:sp>
      <p:pic>
        <p:nvPicPr>
          <p:cNvPr id="4" name="Рисунок 3" descr="fig_5_7.png"/>
          <p:cNvPicPr>
            <a:picLocks noChangeAspect="1"/>
          </p:cNvPicPr>
          <p:nvPr/>
        </p:nvPicPr>
        <p:blipFill>
          <a:blip r:embed="rId2"/>
          <a:stretch>
            <a:fillRect/>
          </a:stretch>
        </p:blipFill>
        <p:spPr>
          <a:xfrm>
            <a:off x="742950" y="4143380"/>
            <a:ext cx="3900488" cy="257176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428604"/>
            <a:ext cx="8229600" cy="4525963"/>
          </a:xfrm>
        </p:spPr>
        <p:txBody>
          <a:bodyPr/>
          <a:lstStyle/>
          <a:p>
            <a:r>
              <a:rPr lang="en-US" dirty="0" smtClean="0"/>
              <a:t>Algorithms are widely used throughout all areas of IT (information technology). A engine algorithm, for example, takes search</a:t>
            </a:r>
            <a:r>
              <a:rPr lang="en-US" u="sng" dirty="0" smtClean="0">
                <a:hlinkClick r:id="rId2"/>
              </a:rPr>
              <a:t> </a:t>
            </a:r>
            <a:r>
              <a:rPr lang="en-US" u="sng" dirty="0" smtClean="0"/>
              <a:t> </a:t>
            </a:r>
            <a:r>
              <a:rPr lang="en-US" dirty="0" smtClean="0"/>
              <a:t>strings of keywords and operators as input, searches its associated database for relevant web pages, and returns results.</a:t>
            </a:r>
          </a:p>
          <a:p>
            <a:endParaRPr lang="ru-RU" dirty="0"/>
          </a:p>
        </p:txBody>
      </p:sp>
      <p:pic>
        <p:nvPicPr>
          <p:cNvPr id="4" name="Рисунок 3" descr="Algorithm-PrimeFactor_clip_image002.jpg"/>
          <p:cNvPicPr>
            <a:picLocks noChangeAspect="1"/>
          </p:cNvPicPr>
          <p:nvPr/>
        </p:nvPicPr>
        <p:blipFill>
          <a:blip r:embed="rId3"/>
          <a:stretch>
            <a:fillRect/>
          </a:stretch>
        </p:blipFill>
        <p:spPr>
          <a:xfrm>
            <a:off x="642911" y="3571876"/>
            <a:ext cx="4500594" cy="271464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0034" y="357166"/>
            <a:ext cx="8229600" cy="4525963"/>
          </a:xfrm>
        </p:spPr>
        <p:txBody>
          <a:bodyPr>
            <a:normAutofit/>
          </a:bodyPr>
          <a:lstStyle/>
          <a:p>
            <a:r>
              <a:rPr lang="en-US" sz="2400" dirty="0" smtClean="0"/>
              <a:t>The word algorithm derives from the name of the mathematician, Mohammed </a:t>
            </a:r>
            <a:r>
              <a:rPr lang="en-US" sz="2400" dirty="0" err="1" smtClean="0"/>
              <a:t>ibn</a:t>
            </a:r>
            <a:r>
              <a:rPr lang="en-US" sz="2400" dirty="0" smtClean="0"/>
              <a:t>-Musa al-Khwarizmi, who was part of the royal court in Baghdad and who lived from about 780 to 850. Al-Khwarizmi's work is the likely source for the word </a:t>
            </a:r>
            <a:r>
              <a:rPr lang="en-US" sz="2400" i="1" dirty="0" smtClean="0"/>
              <a:t>algebra</a:t>
            </a:r>
            <a:r>
              <a:rPr lang="en-US" sz="2400" dirty="0" smtClean="0"/>
              <a:t> as well.</a:t>
            </a:r>
          </a:p>
          <a:p>
            <a:pPr>
              <a:buNone/>
            </a:pPr>
            <a:r>
              <a:rPr lang="en-US" sz="2400" dirty="0" smtClean="0"/>
              <a:t>                                                          About 825, he wrote a treatise in the Arabic language, which was translated into  Latin in the 12th century under the title </a:t>
            </a:r>
            <a:r>
              <a:rPr lang="en-US" sz="2400" i="1" dirty="0" smtClean="0"/>
              <a:t>Algoritmi de numero Indorum</a:t>
            </a:r>
            <a:r>
              <a:rPr lang="en-US" sz="2400" dirty="0" smtClean="0"/>
              <a:t>. </a:t>
            </a:r>
            <a:endParaRPr lang="ru-RU" sz="2400" dirty="0"/>
          </a:p>
        </p:txBody>
      </p:sp>
      <p:pic>
        <p:nvPicPr>
          <p:cNvPr id="4" name="Рисунок 3" descr="1.jpg"/>
          <p:cNvPicPr>
            <a:picLocks noChangeAspect="1"/>
          </p:cNvPicPr>
          <p:nvPr/>
        </p:nvPicPr>
        <p:blipFill>
          <a:blip r:embed="rId2"/>
          <a:stretch>
            <a:fillRect/>
          </a:stretch>
        </p:blipFill>
        <p:spPr>
          <a:xfrm>
            <a:off x="857224" y="2428867"/>
            <a:ext cx="3571900" cy="402440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71472" y="357166"/>
            <a:ext cx="8229600" cy="4525963"/>
          </a:xfrm>
        </p:spPr>
        <p:txBody>
          <a:bodyPr>
            <a:normAutofit/>
          </a:bodyPr>
          <a:lstStyle/>
          <a:p>
            <a:r>
              <a:rPr lang="en-US" sz="1800" b="1" dirty="0" smtClean="0">
                <a:latin typeface="Times New Roman" pitchFamily="18" charset="0"/>
                <a:cs typeface="Times New Roman" pitchFamily="18" charset="0"/>
              </a:rPr>
              <a:t>Types:-</a:t>
            </a:r>
            <a:r>
              <a:rPr lang="en-US" sz="1800" dirty="0" smtClean="0">
                <a:latin typeface="Times New Roman" pitchFamily="18" charset="0"/>
                <a:cs typeface="Times New Roman" pitchFamily="18" charset="0"/>
              </a:rPr>
              <a:t/>
            </a:r>
            <a:br>
              <a:rPr lang="en-US" sz="1800" dirty="0" smtClean="0">
                <a:latin typeface="Times New Roman" pitchFamily="18" charset="0"/>
                <a:cs typeface="Times New Roman" pitchFamily="18" charset="0"/>
              </a:rPr>
            </a:br>
            <a:r>
              <a:rPr lang="en-US" sz="1800" dirty="0" smtClean="0">
                <a:latin typeface="Times New Roman" pitchFamily="18" charset="0"/>
                <a:cs typeface="Times New Roman" pitchFamily="18" charset="0"/>
              </a:rPr>
              <a:t>Types of algorithms are categorized based on the context they are spoken about. Some commonly used: </a:t>
            </a:r>
            <a:br>
              <a:rPr lang="en-US" sz="1800" dirty="0" smtClean="0">
                <a:latin typeface="Times New Roman" pitchFamily="18" charset="0"/>
                <a:cs typeface="Times New Roman" pitchFamily="18" charset="0"/>
              </a:rPr>
            </a:br>
            <a:r>
              <a:rPr lang="en-US" sz="1800" b="1" dirty="0" smtClean="0">
                <a:latin typeface="Times New Roman" pitchFamily="18" charset="0"/>
                <a:cs typeface="Times New Roman" pitchFamily="18" charset="0"/>
              </a:rPr>
              <a:t>Brute force:-</a:t>
            </a:r>
            <a:r>
              <a:rPr lang="en-US" sz="1800" dirty="0" smtClean="0">
                <a:latin typeface="Times New Roman" pitchFamily="18" charset="0"/>
                <a:cs typeface="Times New Roman" pitchFamily="18" charset="0"/>
              </a:rPr>
              <a:t> An extremity raw method that aims to finds variety of solutions and which ones the best. </a:t>
            </a:r>
            <a:br>
              <a:rPr lang="en-US" sz="1800" dirty="0" smtClean="0">
                <a:latin typeface="Times New Roman" pitchFamily="18" charset="0"/>
                <a:cs typeface="Times New Roman" pitchFamily="18" charset="0"/>
              </a:rPr>
            </a:br>
            <a:r>
              <a:rPr lang="en-US" sz="1800" b="1" dirty="0" smtClean="0">
                <a:latin typeface="Times New Roman" pitchFamily="18" charset="0"/>
                <a:cs typeface="Times New Roman" pitchFamily="18" charset="0"/>
              </a:rPr>
              <a:t>Reduction:-</a:t>
            </a:r>
            <a:r>
              <a:rPr lang="en-US" sz="1800" dirty="0" smtClean="0">
                <a:latin typeface="Times New Roman" pitchFamily="18" charset="0"/>
                <a:cs typeface="Times New Roman" pitchFamily="18" charset="0"/>
              </a:rPr>
              <a:t> Tries and converts the given problem to a simpler and a better known problem whose complexity is not dominated by the resulting reduced algorithm's. Linear </a:t>
            </a:r>
            <a:r>
              <a:rPr lang="en-US" sz="1800" dirty="0" err="1" smtClean="0">
                <a:latin typeface="Times New Roman" pitchFamily="18" charset="0"/>
                <a:cs typeface="Times New Roman" pitchFamily="18" charset="0"/>
              </a:rPr>
              <a:t>programmings</a:t>
            </a:r>
            <a:r>
              <a:rPr lang="en-US" sz="1800" dirty="0" smtClean="0">
                <a:latin typeface="Times New Roman" pitchFamily="18" charset="0"/>
                <a:cs typeface="Times New Roman" pitchFamily="18" charset="0"/>
              </a:rPr>
              <a:t>, Graphs, random are the other types of algorithms.</a:t>
            </a:r>
            <a:endParaRPr lang="ru-RU" sz="1800" dirty="0">
              <a:latin typeface="Times New Roman" pitchFamily="18" charset="0"/>
              <a:cs typeface="Times New Roman" pitchFamily="18" charset="0"/>
            </a:endParaRPr>
          </a:p>
        </p:txBody>
      </p:sp>
      <p:pic>
        <p:nvPicPr>
          <p:cNvPr id="4" name="Рисунок 3" descr="download.png"/>
          <p:cNvPicPr>
            <a:picLocks noChangeAspect="1"/>
          </p:cNvPicPr>
          <p:nvPr/>
        </p:nvPicPr>
        <p:blipFill>
          <a:blip r:embed="rId2"/>
          <a:stretch>
            <a:fillRect/>
          </a:stretch>
        </p:blipFill>
        <p:spPr>
          <a:xfrm>
            <a:off x="857224" y="3000372"/>
            <a:ext cx="2643206" cy="319967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tx2">
                    <a:lumMod val="60000"/>
                    <a:lumOff val="40000"/>
                  </a:schemeClr>
                </a:solidFill>
              </a:rPr>
              <a:t>Algorithm types </a:t>
            </a:r>
            <a:endParaRPr lang="ru-RU" dirty="0">
              <a:solidFill>
                <a:schemeClr val="tx2">
                  <a:lumMod val="60000"/>
                  <a:lumOff val="40000"/>
                </a:schemeClr>
              </a:solidFill>
            </a:endParaRPr>
          </a:p>
        </p:txBody>
      </p:sp>
      <p:sp>
        <p:nvSpPr>
          <p:cNvPr id="3" name="Содержимое 2"/>
          <p:cNvSpPr>
            <a:spLocks noGrp="1"/>
          </p:cNvSpPr>
          <p:nvPr>
            <p:ph idx="1"/>
          </p:nvPr>
        </p:nvSpPr>
        <p:spPr/>
        <p:txBody>
          <a:bodyPr>
            <a:normAutofit fontScale="70000" lnSpcReduction="20000"/>
          </a:bodyPr>
          <a:lstStyle/>
          <a:p>
            <a:r>
              <a:rPr lang="en-US" b="1" dirty="0" smtClean="0">
                <a:latin typeface="Times New Roman" pitchFamily="18" charset="0"/>
                <a:cs typeface="Times New Roman" pitchFamily="18" charset="0"/>
              </a:rPr>
              <a:t>Types of algorithms:</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 Simple recursive algorithms. </a:t>
            </a:r>
            <a:r>
              <a:rPr lang="en-US" b="1" dirty="0" smtClean="0">
                <a:latin typeface="Times New Roman" pitchFamily="18" charset="0"/>
                <a:cs typeface="Times New Roman" pitchFamily="18" charset="0"/>
              </a:rPr>
              <a:t>Ex:</a:t>
            </a:r>
            <a:r>
              <a:rPr lang="en-US" dirty="0" smtClean="0">
                <a:latin typeface="Times New Roman" pitchFamily="18" charset="0"/>
                <a:cs typeface="Times New Roman" pitchFamily="18" charset="0"/>
              </a:rPr>
              <a:t> Searching an element in a list</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 Backtracking algorithms </a:t>
            </a:r>
            <a:r>
              <a:rPr lang="en-US" b="1" dirty="0" smtClean="0">
                <a:latin typeface="Times New Roman" pitchFamily="18" charset="0"/>
                <a:cs typeface="Times New Roman" pitchFamily="18" charset="0"/>
              </a:rPr>
              <a:t>Ex:</a:t>
            </a:r>
            <a:r>
              <a:rPr lang="en-US" dirty="0" smtClean="0">
                <a:latin typeface="Times New Roman" pitchFamily="18" charset="0"/>
                <a:cs typeface="Times New Roman" pitchFamily="18" charset="0"/>
              </a:rPr>
              <a:t> Depth-first recursive search in a tree</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 Divide and conquer algorithms. </a:t>
            </a:r>
            <a:r>
              <a:rPr lang="en-US" b="1" dirty="0" smtClean="0">
                <a:latin typeface="Times New Roman" pitchFamily="18" charset="0"/>
                <a:cs typeface="Times New Roman" pitchFamily="18" charset="0"/>
              </a:rPr>
              <a:t>Ex:</a:t>
            </a:r>
            <a:r>
              <a:rPr lang="en-US" dirty="0" smtClean="0">
                <a:latin typeface="Times New Roman" pitchFamily="18" charset="0"/>
                <a:cs typeface="Times New Roman" pitchFamily="18" charset="0"/>
              </a:rPr>
              <a:t> Quick sort and merge sort</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 Dynamic programming algorithms. </a:t>
            </a:r>
            <a:r>
              <a:rPr lang="en-US" b="1" dirty="0" smtClean="0">
                <a:latin typeface="Times New Roman" pitchFamily="18" charset="0"/>
                <a:cs typeface="Times New Roman" pitchFamily="18" charset="0"/>
              </a:rPr>
              <a:t>Ex:</a:t>
            </a:r>
            <a:r>
              <a:rPr lang="en-US" dirty="0" smtClean="0">
                <a:latin typeface="Times New Roman" pitchFamily="18" charset="0"/>
                <a:cs typeface="Times New Roman" pitchFamily="18" charset="0"/>
              </a:rPr>
              <a:t> Generation of Fibonacci series</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 Greedy algorithms </a:t>
            </a:r>
            <a:r>
              <a:rPr lang="en-US" b="1" dirty="0" smtClean="0">
                <a:latin typeface="Times New Roman" pitchFamily="18" charset="0"/>
                <a:cs typeface="Times New Roman" pitchFamily="18" charset="0"/>
              </a:rPr>
              <a:t>Ex:</a:t>
            </a:r>
            <a:r>
              <a:rPr lang="en-US" dirty="0" smtClean="0">
                <a:latin typeface="Times New Roman" pitchFamily="18" charset="0"/>
                <a:cs typeface="Times New Roman" pitchFamily="18" charset="0"/>
              </a:rPr>
              <a:t> Counting currency </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 Branch and bound algorithms. </a:t>
            </a:r>
            <a:r>
              <a:rPr lang="en-US" b="1" dirty="0" smtClean="0">
                <a:latin typeface="Times New Roman" pitchFamily="18" charset="0"/>
                <a:cs typeface="Times New Roman" pitchFamily="18" charset="0"/>
              </a:rPr>
              <a:t>Ex:</a:t>
            </a:r>
            <a:r>
              <a:rPr lang="en-US" dirty="0" smtClean="0">
                <a:latin typeface="Times New Roman" pitchFamily="18" charset="0"/>
                <a:cs typeface="Times New Roman" pitchFamily="18" charset="0"/>
              </a:rPr>
              <a:t> Travelling salesman (visiting each city once and minimize the total distance travelled)</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 Brute force algorithms. </a:t>
            </a:r>
            <a:r>
              <a:rPr lang="en-US" b="1" dirty="0" smtClean="0">
                <a:latin typeface="Times New Roman" pitchFamily="18" charset="0"/>
                <a:cs typeface="Times New Roman" pitchFamily="18" charset="0"/>
              </a:rPr>
              <a:t>Ex:</a:t>
            </a:r>
            <a:r>
              <a:rPr lang="en-US" dirty="0" smtClean="0">
                <a:latin typeface="Times New Roman" pitchFamily="18" charset="0"/>
                <a:cs typeface="Times New Roman" pitchFamily="18" charset="0"/>
              </a:rPr>
              <a:t> Finding the best path for a travelling salesman</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 Randomized algorithms. </a:t>
            </a:r>
            <a:r>
              <a:rPr lang="en-US" b="1" dirty="0" smtClean="0">
                <a:latin typeface="Times New Roman" pitchFamily="18" charset="0"/>
                <a:cs typeface="Times New Roman" pitchFamily="18" charset="0"/>
              </a:rPr>
              <a:t>Ex.</a:t>
            </a:r>
            <a:r>
              <a:rPr lang="en-US" dirty="0" smtClean="0">
                <a:latin typeface="Times New Roman" pitchFamily="18" charset="0"/>
                <a:cs typeface="Times New Roman" pitchFamily="18" charset="0"/>
              </a:rPr>
              <a:t> Using a random number to choose a pivot in quick sort).</a:t>
            </a:r>
            <a:endParaRPr lang="ru-RU" dirty="0">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Simple recursive algorithm</a:t>
            </a:r>
            <a:endParaRPr lang="ru-RU" dirty="0"/>
          </a:p>
        </p:txBody>
      </p:sp>
      <p:sp>
        <p:nvSpPr>
          <p:cNvPr id="3" name="Содержимое 2"/>
          <p:cNvSpPr>
            <a:spLocks noGrp="1"/>
          </p:cNvSpPr>
          <p:nvPr>
            <p:ph idx="1"/>
          </p:nvPr>
        </p:nvSpPr>
        <p:spPr/>
        <p:txBody>
          <a:bodyPr>
            <a:normAutofit fontScale="92500"/>
          </a:bodyPr>
          <a:lstStyle/>
          <a:p>
            <a:r>
              <a:rPr lang="en-US" sz="2400" b="1" dirty="0" smtClean="0">
                <a:latin typeface="Times New Roman" pitchFamily="18" charset="0"/>
                <a:cs typeface="Times New Roman" pitchFamily="18" charset="0"/>
              </a:rPr>
              <a:t>Subjects to be Learned</a:t>
            </a:r>
          </a:p>
          <a:p>
            <a:r>
              <a:rPr lang="en-US" sz="2400" dirty="0" smtClean="0">
                <a:latin typeface="Times New Roman" pitchFamily="18" charset="0"/>
                <a:cs typeface="Times New Roman" pitchFamily="18" charset="0"/>
              </a:rPr>
              <a:t>solving problem with recursive algorithm</a:t>
            </a:r>
          </a:p>
          <a:p>
            <a:r>
              <a:rPr lang="en-US" sz="2400" dirty="0" smtClean="0">
                <a:latin typeface="Times New Roman" pitchFamily="18" charset="0"/>
                <a:cs typeface="Times New Roman" pitchFamily="18" charset="0"/>
              </a:rPr>
              <a:t>computing function with recursive algorithm</a:t>
            </a:r>
          </a:p>
          <a:p>
            <a:r>
              <a:rPr lang="en-US" sz="2400" dirty="0" smtClean="0">
                <a:latin typeface="Times New Roman" pitchFamily="18" charset="0"/>
                <a:cs typeface="Times New Roman" pitchFamily="18" charset="0"/>
              </a:rPr>
              <a:t>Checking set membership with recursive algorithm</a:t>
            </a:r>
          </a:p>
          <a:p>
            <a:r>
              <a:rPr lang="en-US" sz="2200" dirty="0" smtClean="0">
                <a:latin typeface="Times New Roman" pitchFamily="18" charset="0"/>
                <a:cs typeface="Times New Roman" pitchFamily="18" charset="0"/>
              </a:rPr>
              <a:t>A recursive algorithm is an algorithm which calls itself with "smaller (or simpler)" input values, and which obtains the result for the current input by applying simple operations to the returned value for the smaller (or simpler) input. More generally if a problem can be solved utilizing solutions to smaller versions of the same problem, and the smaller versions reduce to easily solvable cases, then one can use a recursive algorithm to solve that problem. For example, the elements of a recursively defined set, or the value of a recursively defined function can be obtained by a recursive algorithm. </a:t>
            </a:r>
          </a:p>
          <a:p>
            <a:endParaRPr 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198</TotalTime>
  <Words>513</Words>
  <PresentationFormat>Экран (4:3)</PresentationFormat>
  <Paragraphs>95</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Тема Office</vt:lpstr>
      <vt:lpstr> RSE on REC «South Kazakhstan State Pharmaceutical Academy » Ministry of Health and Social Development of the Republic of Kazakhstan «Medical Biophysics, Computer Science and Mathematics» department  </vt:lpstr>
      <vt:lpstr>Plan</vt:lpstr>
      <vt:lpstr>Слайд 3</vt:lpstr>
      <vt:lpstr>Algorithm </vt:lpstr>
      <vt:lpstr>Слайд 5</vt:lpstr>
      <vt:lpstr>Слайд 6</vt:lpstr>
      <vt:lpstr>Слайд 7</vt:lpstr>
      <vt:lpstr>Algorithm types </vt:lpstr>
      <vt:lpstr>Simple recursive algorithm</vt:lpstr>
      <vt:lpstr>Слайд 10</vt:lpstr>
      <vt:lpstr>A recursive algorithm</vt:lpstr>
      <vt:lpstr>Слайд 12</vt:lpstr>
      <vt:lpstr>Слайд 13</vt:lpstr>
      <vt:lpstr>Presentation Method </vt:lpstr>
      <vt:lpstr>Presentation Method</vt:lpstr>
      <vt:lpstr>Слайд 16</vt:lpstr>
      <vt:lpstr>Слайд 17</vt:lpstr>
      <vt:lpstr>Слайд 18</vt:lpstr>
      <vt:lpstr>References: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Customer</cp:lastModifiedBy>
  <cp:revision>22</cp:revision>
  <dcterms:modified xsi:type="dcterms:W3CDTF">2016-09-26T10:26:51Z</dcterms:modified>
</cp:coreProperties>
</file>