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76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70" r:id="rId16"/>
    <p:sldId id="277" r:id="rId17"/>
    <p:sldId id="271" r:id="rId18"/>
    <p:sldId id="272" r:id="rId19"/>
    <p:sldId id="274" r:id="rId20"/>
    <p:sldId id="278" r:id="rId21"/>
    <p:sldId id="275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edkurs.ru/lecture1k/histology/qh12/2720.html" TargetMode="External"/><Relationship Id="rId2" Type="http://schemas.openxmlformats.org/officeDocument/2006/relationships/hyperlink" Target="http://www.morphology.dp.ua/_mp3/muscle.ph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ebiology.ru/tkani-tipy-tkanej-ix-svojstva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500042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Южно-Казахстанская государственная  фармацевтическая академия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Кафедра морфологических и физиологических дисциплин, физической культуры с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валеологией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285852" y="2000240"/>
            <a:ext cx="721523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/>
              <a:t>ПРЕЗЕНТАЦИЯ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800" dirty="0" smtClean="0"/>
              <a:t>Тема: Возрастные изменения и регенерация мышечных тканей</a:t>
            </a:r>
            <a:br>
              <a:rPr lang="ru-RU" sz="2800" dirty="0" smtClean="0"/>
            </a:br>
            <a:r>
              <a:rPr lang="en-US" dirty="0" smtClean="0"/>
              <a:t>                                                            </a:t>
            </a:r>
            <a:r>
              <a:rPr lang="ru-RU" dirty="0" smtClean="0"/>
              <a:t>Подготовила: </a:t>
            </a:r>
            <a:r>
              <a:rPr lang="ru-RU" dirty="0" err="1" smtClean="0"/>
              <a:t>Арыстанова</a:t>
            </a:r>
            <a:r>
              <a:rPr lang="ru-RU" dirty="0" smtClean="0"/>
              <a:t> Ж.</a:t>
            </a:r>
            <a:br>
              <a:rPr lang="ru-RU" dirty="0" smtClean="0"/>
            </a:br>
            <a:r>
              <a:rPr lang="en-US" dirty="0" smtClean="0"/>
              <a:t>                                                       </a:t>
            </a:r>
            <a:r>
              <a:rPr lang="ru-RU" dirty="0" smtClean="0"/>
              <a:t>Приняла: </a:t>
            </a:r>
            <a:r>
              <a:rPr lang="ru-RU" dirty="0" err="1" smtClean="0"/>
              <a:t>Тоймбетова</a:t>
            </a:r>
            <a:r>
              <a:rPr lang="ru-RU" dirty="0" smtClean="0"/>
              <a:t> К.А.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357166"/>
            <a:ext cx="8229600" cy="4525963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 smtClean="0"/>
              <a:t>Регенерация  (восстановление)</a:t>
            </a:r>
            <a:r>
              <a:rPr lang="ru-RU" dirty="0" smtClean="0"/>
              <a:t> — способность живых организмов со временем восстанавливать повреждённые ткани, а иногда и целые потерянные  органы. Регенерацией также называется восстановление целого организма из его искусственно отделённого фрагмента (например, восстановление гидры из небольшого фрагмента тела или </a:t>
            </a:r>
            <a:r>
              <a:rPr lang="ru-RU" dirty="0" err="1" smtClean="0"/>
              <a:t>диссоциированных</a:t>
            </a:r>
            <a:r>
              <a:rPr lang="ru-RU" dirty="0" smtClean="0"/>
              <a:t> клеток). </a:t>
            </a:r>
          </a:p>
          <a:p>
            <a:r>
              <a:rPr lang="ru-RU" dirty="0" smtClean="0"/>
              <a:t>У человека хорошо регенерирует эпидермис, к регенерации способны также такие его производные, как волосы и ногти. Способностью к регенерации обладает также костная ткань (кости срастаются после переломов). С утратой части печени (до 75 %) оставшиеся фрагменты начинают увеличиваться в размере благодаря увеличению размера самих клеток, но не благодаря увеличению их количества. Таким образом печень полностью восстанавливает первоначальную массу. При определённых условиях могут регенерировать кончики пальцев</a:t>
            </a:r>
          </a:p>
          <a:p>
            <a:endParaRPr lang="ru-RU" dirty="0"/>
          </a:p>
        </p:txBody>
      </p:sp>
      <p:pic>
        <p:nvPicPr>
          <p:cNvPr id="4" name="Рисунок 3" descr="sarkomer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00" y="4823803"/>
            <a:ext cx="2428892" cy="2034197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Регенерация поврежденных волокон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000" b="1" dirty="0" smtClean="0"/>
              <a:t>Регенерация мышечных волокон при незначительном повреждении происходит двумя способами.</a:t>
            </a:r>
          </a:p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85786" y="2428868"/>
            <a:ext cx="2928958" cy="40005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Восстановление  целостности поврежденных органов</a:t>
            </a:r>
          </a:p>
          <a:p>
            <a:pPr algn="ctr"/>
            <a:r>
              <a:rPr lang="ru-RU" sz="1600" dirty="0" smtClean="0"/>
              <a:t> путём медленного роста концов волокна навстречу друг другу.</a:t>
            </a:r>
            <a:endParaRPr lang="ru-RU" sz="16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143504" y="2428868"/>
            <a:ext cx="3000396" cy="392909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b="1" dirty="0" smtClean="0"/>
              <a:t>Образование новых волокон</a:t>
            </a:r>
            <a:r>
              <a:rPr lang="ru-RU" sz="1400" dirty="0" smtClean="0"/>
              <a:t> При этом последовательно происходит:</a:t>
            </a:r>
          </a:p>
          <a:p>
            <a:r>
              <a:rPr lang="ru-RU" sz="1400" dirty="0" smtClean="0"/>
              <a:t>-размножение </a:t>
            </a:r>
            <a:r>
              <a:rPr lang="ru-RU" sz="1400" dirty="0" err="1" smtClean="0"/>
              <a:t>миосателлитов</a:t>
            </a:r>
            <a:r>
              <a:rPr lang="ru-RU" sz="1400" dirty="0" smtClean="0"/>
              <a:t> с превращением их в миобласты;</a:t>
            </a:r>
          </a:p>
          <a:p>
            <a:r>
              <a:rPr lang="ru-RU" sz="1400" dirty="0" smtClean="0"/>
              <a:t>-слияние миобластов друг с другом – образование мышечных волокон с центральным положением ядер;</a:t>
            </a:r>
          </a:p>
          <a:p>
            <a:r>
              <a:rPr lang="ru-RU" sz="1400" dirty="0" smtClean="0"/>
              <a:t>-накопление миофибрилл и оттеснение ядер на </a:t>
            </a:r>
            <a:r>
              <a:rPr lang="ru-RU" dirty="0" smtClean="0"/>
              <a:t>периферию волокна;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dirty="0" smtClean="0"/>
              <a:t>Препарат - регенерация поперечно - полосатой мышечной ткани (стадия мышечных трубочек). Окраска железным </a:t>
            </a:r>
            <a:r>
              <a:rPr lang="ru-RU" sz="1800" b="1" dirty="0" smtClean="0"/>
              <a:t>гематоксилином.</a:t>
            </a:r>
            <a:endParaRPr lang="ru-RU" sz="1800" dirty="0"/>
          </a:p>
        </p:txBody>
      </p:sp>
      <p:pic>
        <p:nvPicPr>
          <p:cNvPr id="4" name="Содержимое 3" descr="ns2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49048" y="3846722"/>
            <a:ext cx="45903" cy="32918"/>
          </a:xfrm>
        </p:spPr>
      </p:pic>
      <p:pic>
        <p:nvPicPr>
          <p:cNvPr id="5" name="Содержимое 3" descr="ns2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224" y="2143116"/>
            <a:ext cx="2786082" cy="292895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857620" y="2214554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На снимке видны </a:t>
            </a:r>
            <a:r>
              <a:rPr lang="ru-RU" b="1" dirty="0" smtClean="0"/>
              <a:t>мышечные трубочки</a:t>
            </a:r>
            <a:r>
              <a:rPr lang="ru-RU" dirty="0" smtClean="0"/>
              <a:t>.</a:t>
            </a:r>
          </a:p>
          <a:p>
            <a:r>
              <a:rPr lang="ru-RU" dirty="0" smtClean="0"/>
              <a:t>Их можно идентифицировать по:</a:t>
            </a:r>
          </a:p>
          <a:p>
            <a:r>
              <a:rPr lang="ru-RU" dirty="0" smtClean="0"/>
              <a:t>-центральному положению ядер (1)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Факторы, приводящие к регенерации тканей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- Некоторые лекарства </a:t>
            </a:r>
            <a:br>
              <a:rPr lang="ru-RU" dirty="0" smtClean="0"/>
            </a:br>
            <a:r>
              <a:rPr lang="ru-RU" dirty="0" smtClean="0"/>
              <a:t>- Болезнь </a:t>
            </a:r>
            <a:br>
              <a:rPr lang="ru-RU" dirty="0" smtClean="0"/>
            </a:br>
            <a:r>
              <a:rPr lang="ru-RU" dirty="0" smtClean="0"/>
              <a:t>- Значительные изменения в жизни </a:t>
            </a:r>
            <a:br>
              <a:rPr lang="ru-RU" dirty="0" smtClean="0"/>
            </a:br>
            <a:r>
              <a:rPr lang="ru-RU" dirty="0" smtClean="0"/>
              <a:t>- Повышенная физическая нагрузка</a:t>
            </a:r>
            <a:br>
              <a:rPr lang="ru-RU" dirty="0" smtClean="0"/>
            </a:br>
            <a:r>
              <a:rPr lang="ru-RU" dirty="0" smtClean="0"/>
              <a:t>-Внезапное изменение в деятельности </a:t>
            </a:r>
            <a:br>
              <a:rPr lang="ru-RU" dirty="0" smtClean="0"/>
            </a:br>
            <a:r>
              <a:rPr lang="ru-RU" dirty="0" smtClean="0"/>
              <a:t>- Подъем на большую высоту</a:t>
            </a:r>
          </a:p>
          <a:p>
            <a:r>
              <a:rPr lang="ru-RU" dirty="0" smtClean="0"/>
              <a:t>С осторожностью нужно принимать различные лекарственные препараты в зрелом возрасте, т.к. велик риск получения побочных эффектов от их применения со стороны других органов.</a:t>
            </a:r>
          </a:p>
          <a:p>
            <a:r>
              <a:rPr lang="ru-RU" dirty="0" smtClean="0"/>
              <a:t>Побочные эффекты лечения могут имитировать симптомы многих заболеваний, поэтому легко ошибиться реакцией препарата на болезнь. Некоторые препараты имеют совершенно разные побочные эффекты у пожилых, чем у молодых людей.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Регенерация и трансплантация мышц</a:t>
            </a:r>
            <a:endParaRPr lang="ru-RU" sz="24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928662" y="1928802"/>
            <a:ext cx="3000396" cy="41434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Физиологическая регенерация.</a:t>
            </a:r>
          </a:p>
          <a:p>
            <a:pPr algn="ctr"/>
            <a:r>
              <a:rPr lang="ru-RU" sz="1400" dirty="0" smtClean="0"/>
              <a:t>В скелетной мышце постоянно происходит физ.регенерация – обновление мышечных волокон. При этом клетки- сателлиты вступают в циклы </a:t>
            </a:r>
            <a:r>
              <a:rPr lang="ru-RU" sz="1400" dirty="0" err="1" smtClean="0"/>
              <a:t>профилерации</a:t>
            </a:r>
            <a:r>
              <a:rPr lang="ru-RU" sz="1400" dirty="0" smtClean="0"/>
              <a:t> с последующей дифференцировкой в миобласты и их включением в состав </a:t>
            </a:r>
            <a:r>
              <a:rPr lang="ru-RU" sz="1400" dirty="0" err="1" smtClean="0"/>
              <a:t>предсуществующих</a:t>
            </a:r>
            <a:r>
              <a:rPr lang="ru-RU" sz="1400" dirty="0" smtClean="0"/>
              <a:t> </a:t>
            </a:r>
            <a:r>
              <a:rPr lang="ru-RU" dirty="0" smtClean="0"/>
              <a:t>мышечных волокон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500562" y="1928802"/>
            <a:ext cx="3071834" cy="41434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92500" lnSpcReduction="10000"/>
          </a:bodyPr>
          <a:lstStyle/>
          <a:p>
            <a:pPr algn="ctr"/>
            <a:r>
              <a:rPr lang="ru-RU" sz="1400" dirty="0" err="1" smtClean="0"/>
              <a:t>Репаративная</a:t>
            </a:r>
            <a:r>
              <a:rPr lang="ru-RU" sz="1400" dirty="0" smtClean="0"/>
              <a:t> регенерация</a:t>
            </a:r>
          </a:p>
          <a:p>
            <a:pPr algn="ctr"/>
            <a:r>
              <a:rPr lang="ru-RU" sz="1400" dirty="0" smtClean="0"/>
              <a:t>После гибели мышечного волокна под сохранившейся базальной  мембраной активированные клетки- сателлиты дифференцируются в миобласты. Далее </a:t>
            </a:r>
            <a:r>
              <a:rPr lang="ru-RU" sz="1400" dirty="0" err="1" smtClean="0"/>
              <a:t>постмитотические</a:t>
            </a:r>
            <a:r>
              <a:rPr lang="ru-RU" sz="1400" dirty="0" smtClean="0"/>
              <a:t> миобласты сливаются , образуя мышечные трубочки. Синтез сократительных белков начинается в миобластах, а в мышечных волокнах происходят сборка миофибрилл и образование </a:t>
            </a:r>
            <a:r>
              <a:rPr lang="ru-RU" sz="1400" dirty="0" err="1" smtClean="0"/>
              <a:t>саркомеров.В</a:t>
            </a:r>
            <a:r>
              <a:rPr lang="ru-RU" sz="1400" dirty="0" smtClean="0"/>
              <a:t> ходе </a:t>
            </a:r>
            <a:r>
              <a:rPr lang="ru-RU" sz="1400" dirty="0" err="1" smtClean="0"/>
              <a:t>репаративной</a:t>
            </a:r>
            <a:r>
              <a:rPr lang="ru-RU" sz="1400" dirty="0" smtClean="0"/>
              <a:t> </a:t>
            </a:r>
            <a:r>
              <a:rPr lang="ru-RU" sz="1400" dirty="0" err="1" smtClean="0"/>
              <a:t>регенрации</a:t>
            </a:r>
            <a:r>
              <a:rPr lang="ru-RU" sz="1400" dirty="0" smtClean="0"/>
              <a:t> происходит повторение событий эмбрионального </a:t>
            </a:r>
            <a:r>
              <a:rPr lang="ru-RU" sz="1400" dirty="0" err="1" smtClean="0"/>
              <a:t>миогенеза</a:t>
            </a:r>
            <a:r>
              <a:rPr lang="ru-RU" sz="1400" dirty="0" smtClean="0"/>
              <a:t>.</a:t>
            </a:r>
            <a:endParaRPr lang="ru-RU" sz="1400" dirty="0"/>
          </a:p>
        </p:txBody>
      </p:sp>
      <p:sp>
        <p:nvSpPr>
          <p:cNvPr id="6" name="Стрелка вниз 5"/>
          <p:cNvSpPr/>
          <p:nvPr/>
        </p:nvSpPr>
        <p:spPr>
          <a:xfrm>
            <a:off x="2285984" y="1428736"/>
            <a:ext cx="71438" cy="35719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>
            <a:off x="5857884" y="1428736"/>
            <a:ext cx="71438" cy="35719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357166"/>
            <a:ext cx="8229600" cy="4525963"/>
          </a:xfrm>
        </p:spPr>
        <p:txBody>
          <a:bodyPr>
            <a:norm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Мышечная ткань может восстанавливаться в ответ на повреждение (А).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Основную роль в регенерации мышц играют так называемые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сателлитные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клетки, или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мышечные стволовые клетки. 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 ответ на повреждение они активируются химическими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сигналами и реплицируются (В), образуя одну новую стволовую и одну пролиферирующую клетки.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Пролиферирующие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сателлитные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клетки могут либо образовать новую миофибриллу (С),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либо восстановить исходную (D). В этом процессе могут участвовать и другие клетки,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например, клетки костного мозга (Е).</a:t>
            </a:r>
          </a:p>
          <a:p>
            <a:endParaRPr lang="ru-RU" dirty="0"/>
          </a:p>
        </p:txBody>
      </p:sp>
      <p:pic>
        <p:nvPicPr>
          <p:cNvPr id="4" name="Содержимое 3" descr="3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23" y="3857628"/>
            <a:ext cx="4471928" cy="2786082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Регенерация.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Гладкие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миоциты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характеризуются внутриклеточной регенерацией.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 повышении функциональной нагрузки происходит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гипертрофия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миоцитов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 в некоторых органах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гиперплазия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(клеточная регенерация). Так, при беременности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гладко-мышечные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клетки матки могут увеличиваться в 300 раз.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Возрастные особенности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 грудных детей в гладкой мышечной ткани сфинктера ЖКТ сохраняется много недифференцированных клеток.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Межклеточные 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мионейральные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контакты развиты слабо, следовательно, при кормлении возможно срыгивание пищи.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Объем мышечной ткани увеличивается до 25 лет.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пожилом возрасте наступает истончение гладкомышечной ткани, в прослойках соединительной ткани снижается количество эластических волокон и нарастает —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коллагеновых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волокон, поэтому стенки теряют упругость и эластичность.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/>
              <a:t>Возрастные особенности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357298"/>
            <a:ext cx="8229600" cy="4525963"/>
          </a:xfrm>
        </p:spPr>
        <p:txBody>
          <a:bodyPr>
            <a:normAutofit fontScale="25000" lnSpcReduction="20000"/>
          </a:bodyPr>
          <a:lstStyle/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55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Возрастные </a:t>
            </a:r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особенности.</a:t>
            </a:r>
            <a:br>
              <a:rPr lang="ru-RU" sz="7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Мышцы детей содержат больше воды и меньше плотных веществ, чем у взрослых.</a:t>
            </a:r>
            <a:br>
              <a:rPr lang="ru-RU" sz="7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Биохимическая активность красных мышечных волокон больше, чем белых, что объясняется различиями в количестве митохондрий или в активности их ферментов. Количество миоглобина — показателя интенсивности окислительных процессов — </a:t>
            </a:r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с возрастом увеличивается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. </a:t>
            </a:r>
            <a:br>
              <a:rPr lang="ru-RU" sz="7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У новорожденного в скелетных мышцах 0,6% миоглобина, у взрослых — 2,7%</a:t>
            </a:r>
            <a:br>
              <a:rPr lang="ru-RU" sz="7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У детей содержится относительно меньше сократительных белков — миозина и актина; с возрастом это различие уменьшается.</a:t>
            </a:r>
            <a:br>
              <a:rPr lang="ru-RU" sz="7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Мышечные волокна у детей содержат сравнительно больше ядер, они короче и тоньше, и с возрастом их длина и толщина увеличиваются. </a:t>
            </a:r>
            <a:br>
              <a:rPr lang="ru-RU" sz="7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У новорожденных мышечные волокна очень тонки, нежны, имеют сравнительно слабую поперечную </a:t>
            </a:r>
            <a:r>
              <a:rPr lang="ru-RU" sz="7200" dirty="0" err="1" smtClean="0">
                <a:latin typeface="Times New Roman" pitchFamily="18" charset="0"/>
                <a:cs typeface="Times New Roman" pitchFamily="18" charset="0"/>
              </a:rPr>
              <a:t>исчерченность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 и окружены большими прослойками рыхлой соединительной ткани. Сухожилия занимают относительно больше места. Внутри мышечных волокон многие ядра лежат не у мембраны клетки.</a:t>
            </a:r>
            <a:br>
              <a:rPr lang="ru-RU" sz="7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Эластичность мышц у детей примерно в 2 раза больше, чем у взрослых. При сокращении они больше укорачиваются, а при растяжении больше удлиняются.</a:t>
            </a:r>
            <a:endParaRPr lang="ru-RU" sz="7200" b="1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Особенности мышечной системы детей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Мышцы ребенка до 5-7 лет развиты недостаточно;</a:t>
            </a:r>
          </a:p>
          <a:p>
            <a:r>
              <a:rPr lang="ru-RU" sz="2000" dirty="0" smtClean="0"/>
              <a:t>Мышечные пучки короткие, тонкие, нежные;</a:t>
            </a:r>
          </a:p>
          <a:p>
            <a:r>
              <a:rPr lang="ru-RU" sz="2000" dirty="0" smtClean="0"/>
              <a:t>Трудно пальпируются в плотной </a:t>
            </a:r>
            <a:r>
              <a:rPr lang="ru-RU" sz="2000" dirty="0" smtClean="0"/>
              <a:t>п</a:t>
            </a:r>
            <a:r>
              <a:rPr lang="ru-RU" sz="2000" dirty="0" smtClean="0"/>
              <a:t>одкожной основе;</a:t>
            </a:r>
          </a:p>
          <a:p>
            <a:r>
              <a:rPr lang="ru-RU" sz="2000" dirty="0" smtClean="0"/>
              <a:t>Прикрепляются короткими ,широкими сухожилиями , несколько дальше оси поворота, что способствует ограничению движения;</a:t>
            </a:r>
          </a:p>
          <a:p>
            <a:r>
              <a:rPr lang="ru-RU" sz="2000" dirty="0" smtClean="0"/>
              <a:t>Меньшая толщина отдельных миофибрилл</a:t>
            </a:r>
          </a:p>
          <a:p>
            <a:r>
              <a:rPr lang="ru-RU" sz="2000" dirty="0" smtClean="0"/>
              <a:t>Наличие большого количества продолговатых ядер</a:t>
            </a:r>
            <a:endParaRPr lang="ru-RU" sz="2000" dirty="0"/>
          </a:p>
        </p:txBody>
      </p:sp>
      <p:pic>
        <p:nvPicPr>
          <p:cNvPr id="4" name="Рисунок 3" descr="downloa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62" y="4357693"/>
            <a:ext cx="2928958" cy="2357455"/>
          </a:xfrm>
          <a:prstGeom prst="rect">
            <a:avLst/>
          </a:prstGeom>
        </p:spPr>
      </p:pic>
      <p:pic>
        <p:nvPicPr>
          <p:cNvPr id="5" name="Рисунок 4" descr="download (1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7752" y="4357694"/>
            <a:ext cx="2476500" cy="2357454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Особенности мышечной ткани в пожилом возрасте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357298"/>
            <a:ext cx="8229600" cy="4525963"/>
          </a:xfrm>
        </p:spPr>
        <p:txBody>
          <a:bodyPr>
            <a:normAutofit fontScale="62500" lnSpcReduction="20000"/>
          </a:bodyPr>
          <a:lstStyle/>
          <a:p>
            <a:r>
              <a:rPr lang="ru-RU" sz="2900" dirty="0" smtClean="0"/>
              <a:t>Уменьшается диаметр мышечного волокна. Например, мышечного волокна у людей молодого возраста составляет 40-45 мкм, в 50 </a:t>
            </a:r>
            <a:r>
              <a:rPr lang="ru-RU" sz="2900" dirty="0" err="1" smtClean="0"/>
              <a:t>ет</a:t>
            </a:r>
            <a:r>
              <a:rPr lang="ru-RU" sz="2900" dirty="0" smtClean="0"/>
              <a:t> – 20-25 мкм, 70 лет -10-20 </a:t>
            </a:r>
            <a:r>
              <a:rPr lang="ru-RU" sz="2900" dirty="0" smtClean="0"/>
              <a:t>мкм</a:t>
            </a:r>
          </a:p>
          <a:p>
            <a:r>
              <a:rPr lang="ru-RU" sz="2900" dirty="0" smtClean="0"/>
              <a:t/>
            </a:r>
            <a:br>
              <a:rPr lang="ru-RU" sz="2900" dirty="0" smtClean="0"/>
            </a:br>
            <a:r>
              <a:rPr lang="ru-RU" sz="2900" dirty="0" smtClean="0"/>
              <a:t>Увеличение площади ядерных мембран ,гипертрофией </a:t>
            </a:r>
            <a:r>
              <a:rPr lang="ru-RU" sz="2900" dirty="0" smtClean="0"/>
              <a:t>митохондрий</a:t>
            </a:r>
          </a:p>
          <a:p>
            <a:r>
              <a:rPr lang="ru-RU" sz="2900" dirty="0" smtClean="0"/>
              <a:t/>
            </a:r>
            <a:br>
              <a:rPr lang="ru-RU" sz="2900" dirty="0" smtClean="0"/>
            </a:br>
            <a:r>
              <a:rPr lang="ru-RU" sz="2900" dirty="0" smtClean="0"/>
              <a:t>Замещение жировой </a:t>
            </a:r>
            <a:r>
              <a:rPr lang="ru-RU" sz="2900" dirty="0" smtClean="0"/>
              <a:t>тканью</a:t>
            </a:r>
          </a:p>
          <a:p>
            <a:r>
              <a:rPr lang="ru-RU" sz="2900" dirty="0" smtClean="0"/>
              <a:t/>
            </a:r>
            <a:br>
              <a:rPr lang="ru-RU" sz="2900" dirty="0" smtClean="0"/>
            </a:br>
            <a:r>
              <a:rPr lang="ru-RU" sz="2900" dirty="0" smtClean="0"/>
              <a:t>Частичная атрофия мышечных </a:t>
            </a:r>
            <a:r>
              <a:rPr lang="ru-RU" sz="2900" dirty="0" smtClean="0"/>
              <a:t>волокон</a:t>
            </a:r>
          </a:p>
          <a:p>
            <a:r>
              <a:rPr lang="ru-RU" sz="2900" dirty="0" smtClean="0"/>
              <a:t/>
            </a:r>
            <a:br>
              <a:rPr lang="ru-RU" sz="2900" dirty="0" smtClean="0"/>
            </a:br>
            <a:r>
              <a:rPr lang="ru-RU" sz="2900" dirty="0" smtClean="0"/>
              <a:t>Разрастание соединительной </a:t>
            </a:r>
            <a:r>
              <a:rPr lang="ru-RU" sz="2900" dirty="0" smtClean="0"/>
              <a:t>ткани</a:t>
            </a:r>
          </a:p>
          <a:p>
            <a:r>
              <a:rPr lang="ru-RU" sz="2900" dirty="0" smtClean="0"/>
              <a:t/>
            </a:r>
            <a:br>
              <a:rPr lang="ru-RU" sz="2900" dirty="0" smtClean="0"/>
            </a:br>
            <a:r>
              <a:rPr lang="ru-RU" sz="2900" dirty="0" smtClean="0"/>
              <a:t>Снижение объема  </a:t>
            </a:r>
            <a:r>
              <a:rPr lang="ru-RU" sz="2900" dirty="0" err="1" smtClean="0"/>
              <a:t>саркоплазматиечской</a:t>
            </a:r>
            <a:r>
              <a:rPr lang="ru-RU" sz="2900" dirty="0" smtClean="0"/>
              <a:t> </a:t>
            </a:r>
            <a:r>
              <a:rPr lang="ru-RU" sz="2900" dirty="0" smtClean="0"/>
              <a:t>сети</a:t>
            </a:r>
          </a:p>
          <a:p>
            <a:r>
              <a:rPr lang="ru-RU" sz="2900" dirty="0" smtClean="0"/>
              <a:t/>
            </a:r>
            <a:br>
              <a:rPr lang="ru-RU" sz="2900" dirty="0" smtClean="0"/>
            </a:br>
            <a:r>
              <a:rPr lang="ru-RU" sz="2900" dirty="0" smtClean="0"/>
              <a:t>В отдельных миофибриллах отмечается потеря поперечной </a:t>
            </a:r>
            <a:r>
              <a:rPr lang="ru-RU" sz="2900" dirty="0" err="1" smtClean="0"/>
              <a:t>исчерченности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Рисунок 3" descr="image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24" y="5106081"/>
            <a:ext cx="3214710" cy="163286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План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I. </a:t>
            </a:r>
            <a:r>
              <a:rPr lang="ru-RU" dirty="0" smtClean="0"/>
              <a:t>Введение.</a:t>
            </a:r>
            <a:r>
              <a:rPr lang="en-US" dirty="0" smtClean="0"/>
              <a:t> </a:t>
            </a:r>
            <a:r>
              <a:rPr lang="ru-RU" dirty="0" smtClean="0"/>
              <a:t>Общие понятия и виды тканей.</a:t>
            </a:r>
          </a:p>
          <a:p>
            <a:r>
              <a:rPr lang="en-US" dirty="0" smtClean="0"/>
              <a:t>II. </a:t>
            </a:r>
            <a:r>
              <a:rPr lang="ru-RU" dirty="0" smtClean="0"/>
              <a:t>Основная часть </a:t>
            </a:r>
          </a:p>
          <a:p>
            <a:r>
              <a:rPr lang="en-US" dirty="0" smtClean="0"/>
              <a:t>     </a:t>
            </a:r>
            <a:r>
              <a:rPr lang="ru-RU" dirty="0" smtClean="0"/>
              <a:t>Характеристика мышечной ткани</a:t>
            </a:r>
          </a:p>
          <a:p>
            <a:r>
              <a:rPr lang="ru-RU" dirty="0" smtClean="0"/>
              <a:t>     Типы мышечной </a:t>
            </a:r>
            <a:r>
              <a:rPr lang="ru-RU" dirty="0" smtClean="0"/>
              <a:t>ткани</a:t>
            </a:r>
          </a:p>
          <a:p>
            <a:r>
              <a:rPr lang="en-US" dirty="0" smtClean="0"/>
              <a:t>     </a:t>
            </a:r>
            <a:r>
              <a:rPr lang="ru-RU" dirty="0" smtClean="0"/>
              <a:t>Регенерация мышечной ткани</a:t>
            </a:r>
          </a:p>
          <a:p>
            <a:r>
              <a:rPr lang="en-US" dirty="0" smtClean="0"/>
              <a:t>     </a:t>
            </a:r>
            <a:r>
              <a:rPr lang="ru-RU" dirty="0" smtClean="0"/>
              <a:t>Факторы, приводящие к регенерации</a:t>
            </a:r>
          </a:p>
          <a:p>
            <a:r>
              <a:rPr lang="en-US" dirty="0" smtClean="0"/>
              <a:t>III</a:t>
            </a:r>
            <a:r>
              <a:rPr lang="ru-RU" dirty="0" smtClean="0"/>
              <a:t>.</a:t>
            </a:r>
            <a:r>
              <a:rPr lang="en-US" dirty="0" smtClean="0"/>
              <a:t> </a:t>
            </a:r>
            <a:r>
              <a:rPr lang="ru-RU" dirty="0" smtClean="0"/>
              <a:t>Заключение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/>
              <a:t>Саркопения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142985"/>
            <a:ext cx="8229600" cy="3929090"/>
          </a:xfrm>
        </p:spPr>
        <p:txBody>
          <a:bodyPr>
            <a:normAutofit/>
          </a:bodyPr>
          <a:lstStyle/>
          <a:p>
            <a:r>
              <a:rPr lang="ru-RU" dirty="0" err="1" smtClean="0"/>
              <a:t>Саркопения</a:t>
            </a:r>
            <a:r>
              <a:rPr lang="ru-RU" dirty="0" smtClean="0"/>
              <a:t>- это обусловленное возрастом </a:t>
            </a:r>
            <a:r>
              <a:rPr lang="ru-RU" dirty="0" err="1" smtClean="0"/>
              <a:t>дегенеративно</a:t>
            </a:r>
            <a:r>
              <a:rPr lang="ru-RU" dirty="0" smtClean="0"/>
              <a:t>  - атрофическое изменение мышечной ткани.</a:t>
            </a:r>
          </a:p>
          <a:p>
            <a:r>
              <a:rPr lang="ru-RU" dirty="0" smtClean="0"/>
              <a:t>В старости </a:t>
            </a:r>
            <a:r>
              <a:rPr lang="ru-RU" dirty="0" err="1" smtClean="0"/>
              <a:t>саркопения</a:t>
            </a:r>
            <a:r>
              <a:rPr lang="ru-RU" dirty="0" smtClean="0"/>
              <a:t> неизбежна ,но степень выраженности может сильно варьировать.</a:t>
            </a:r>
          </a:p>
          <a:p>
            <a:r>
              <a:rPr lang="ru-RU" sz="1500" dirty="0" smtClean="0"/>
              <a:t>В медицине термин </a:t>
            </a:r>
            <a:r>
              <a:rPr lang="ru-RU" sz="1500" dirty="0" err="1" smtClean="0"/>
              <a:t>саркопения</a:t>
            </a:r>
            <a:r>
              <a:rPr lang="ru-RU" sz="1500" dirty="0" smtClean="0"/>
              <a:t> применяется обычно, если отклонение мышечной массы превышает  2 ст. отклонения от нормы для контрольной группы молодых, здоровых людей.</a:t>
            </a:r>
          </a:p>
          <a:p>
            <a:endParaRPr lang="ru-RU" dirty="0"/>
          </a:p>
        </p:txBody>
      </p:sp>
      <p:pic>
        <p:nvPicPr>
          <p:cNvPr id="4" name="Рисунок 3" descr="Untitled-3 cop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844" y="4786322"/>
            <a:ext cx="4000528" cy="1907852"/>
          </a:xfrm>
          <a:prstGeom prst="rect">
            <a:avLst/>
          </a:prstGeom>
        </p:spPr>
      </p:pic>
      <p:pic>
        <p:nvPicPr>
          <p:cNvPr id="5" name="Рисунок 4" descr="Stanislavskiy_tenni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7686" y="4786322"/>
            <a:ext cx="2428892" cy="1928826"/>
          </a:xfrm>
          <a:prstGeom prst="rect">
            <a:avLst/>
          </a:prstGeom>
        </p:spPr>
      </p:pic>
      <p:pic>
        <p:nvPicPr>
          <p:cNvPr id="6" name="Рисунок 5" descr="0_10ead3_e814425f_orig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929454" y="4786322"/>
            <a:ext cx="2066944" cy="1924068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Список использованной литературы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>
                <a:hlinkClick r:id="rId2"/>
              </a:rPr>
              <a:t>1</a:t>
            </a:r>
            <a:r>
              <a:rPr lang="ru-RU" sz="2000" dirty="0" smtClean="0">
                <a:hlinkClick r:id="rId2"/>
              </a:rPr>
              <a:t>.</a:t>
            </a:r>
            <a:r>
              <a:rPr lang="ru-RU" sz="2000" dirty="0" smtClean="0"/>
              <a:t>. </a:t>
            </a:r>
            <a:r>
              <a:rPr lang="ru-RU" sz="2000" dirty="0" smtClean="0"/>
              <a:t>Э.Г. </a:t>
            </a:r>
            <a:r>
              <a:rPr lang="ru-RU" sz="2000" dirty="0" err="1" smtClean="0"/>
              <a:t>Улумбеков</a:t>
            </a:r>
            <a:r>
              <a:rPr lang="ru-RU" sz="2000" dirty="0" smtClean="0"/>
              <a:t>,  Ю.А. </a:t>
            </a:r>
            <a:r>
              <a:rPr lang="ru-RU" sz="2000" dirty="0" err="1" smtClean="0"/>
              <a:t>Челышев</a:t>
            </a:r>
            <a:r>
              <a:rPr lang="ru-RU" sz="2000" dirty="0" smtClean="0"/>
              <a:t> «Гистология, эмбриология, цитология»</a:t>
            </a:r>
            <a:endParaRPr lang="ru-RU" sz="2000" dirty="0" smtClean="0"/>
          </a:p>
          <a:p>
            <a:r>
              <a:rPr lang="ru-RU" sz="2000" dirty="0" smtClean="0"/>
              <a:t>2.</a:t>
            </a:r>
            <a:r>
              <a:rPr lang="en-US" sz="2000" dirty="0" smtClean="0"/>
              <a:t> </a:t>
            </a:r>
            <a:r>
              <a:rPr lang="en-US" sz="2000" dirty="0" smtClean="0">
                <a:hlinkClick r:id="rId3"/>
              </a:rPr>
              <a:t>http://www.medkurs.ru/lecture1k/histology/qh12/2720.html</a:t>
            </a:r>
            <a:endParaRPr lang="ru-RU" sz="2000" dirty="0" smtClean="0"/>
          </a:p>
          <a:p>
            <a:r>
              <a:rPr lang="ru-RU" sz="2000" dirty="0" smtClean="0"/>
              <a:t>3.</a:t>
            </a:r>
            <a:r>
              <a:rPr lang="en-US" sz="2000" dirty="0" smtClean="0"/>
              <a:t> </a:t>
            </a:r>
            <a:r>
              <a:rPr lang="en-US" sz="2000" dirty="0" smtClean="0">
                <a:hlinkClick r:id="rId2"/>
              </a:rPr>
              <a:t>http://www.morphology.dp.ua/_mp3/muscle.php</a:t>
            </a:r>
            <a:endParaRPr lang="ru-RU" sz="2000" dirty="0" smtClean="0"/>
          </a:p>
          <a:p>
            <a:r>
              <a:rPr lang="ru-RU" sz="2000" dirty="0" smtClean="0"/>
              <a:t>4. </a:t>
            </a:r>
            <a:r>
              <a:rPr lang="en-US" sz="2000" dirty="0" smtClean="0">
                <a:hlinkClick r:id="rId4"/>
              </a:rPr>
              <a:t>http://ebiology.ru/tkani-tipy-tkanej-ix-svojstva/</a:t>
            </a:r>
            <a:endParaRPr lang="ru-RU" sz="2000" dirty="0" smtClean="0"/>
          </a:p>
          <a:p>
            <a:r>
              <a:rPr lang="ru-RU" sz="2000" dirty="0" smtClean="0"/>
              <a:t>5. </a:t>
            </a:r>
            <a:r>
              <a:rPr lang="en-US" sz="2000" dirty="0" smtClean="0">
                <a:hlinkClick r:id="rId2"/>
              </a:rPr>
              <a:t>http://www.morphology.dp.ua/_mp3/muscle.php</a:t>
            </a:r>
            <a:r>
              <a:rPr lang="ru-RU" sz="2000" dirty="0" smtClean="0"/>
              <a:t> </a:t>
            </a:r>
            <a:endParaRPr lang="ru-RU" sz="2000" dirty="0" smtClean="0"/>
          </a:p>
          <a:p>
            <a:r>
              <a:rPr lang="ru-RU" sz="2000" dirty="0" smtClean="0"/>
              <a:t>6. С.Л. Кузнецов, </a:t>
            </a:r>
            <a:r>
              <a:rPr lang="ru-RU" sz="2000" dirty="0" err="1" smtClean="0"/>
              <a:t>Н.Н.Мушкамбаров</a:t>
            </a:r>
            <a:r>
              <a:rPr lang="ru-RU" sz="2000" dirty="0" smtClean="0"/>
              <a:t>,  </a:t>
            </a:r>
            <a:r>
              <a:rPr lang="ru-RU" sz="2000" dirty="0" err="1" smtClean="0"/>
              <a:t>В.Л.Горячкина</a:t>
            </a:r>
            <a:r>
              <a:rPr lang="ru-RU" sz="2000" dirty="0" smtClean="0"/>
              <a:t>  «Атлас по гистологии, цитологии и эмбриологии»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Виды тканей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 smtClean="0"/>
              <a:t>Совокупность клеток и межклеточного вещества, сходных по происхождению, строению и выполняемым функциям, называют тканью. В организме человека выделяют 4 основных групп тканей: эпителиальную, соединительную, мышечную, нервную.</a:t>
            </a:r>
          </a:p>
          <a:p>
            <a:endParaRPr lang="ru-RU" dirty="0"/>
          </a:p>
        </p:txBody>
      </p:sp>
      <p:pic>
        <p:nvPicPr>
          <p:cNvPr id="4" name="Рисунок 3" descr="эп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3714752"/>
            <a:ext cx="2000264" cy="2786082"/>
          </a:xfrm>
          <a:prstGeom prst="rect">
            <a:avLst/>
          </a:prstGeom>
        </p:spPr>
      </p:pic>
      <p:pic>
        <p:nvPicPr>
          <p:cNvPr id="5" name="Рисунок 4" descr="soed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4612" y="3786190"/>
            <a:ext cx="1928826" cy="255683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643306" y="3500438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7" name="Рисунок 6" descr="мышца-1024x76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29190" y="3786190"/>
            <a:ext cx="1857388" cy="2571768"/>
          </a:xfrm>
          <a:prstGeom prst="rect">
            <a:avLst/>
          </a:prstGeom>
        </p:spPr>
      </p:pic>
      <p:pic>
        <p:nvPicPr>
          <p:cNvPr id="8" name="Рисунок 7" descr="images (1)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72330" y="3857628"/>
            <a:ext cx="1643074" cy="250033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Определение мышечной ткани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2800" b="1" dirty="0" smtClean="0"/>
              <a:t>Мышечная ткань</a:t>
            </a:r>
            <a:r>
              <a:rPr lang="ru-RU" sz="2800" dirty="0" smtClean="0"/>
              <a:t> — это упругая, эластичная ткань, способная сокращаться под влиянием нервных импульсов. Предназначена для выполнения различных действий: движения тела, сокращения голосовых связок, дыхания. Мышцы состоят на 70-75 %  из воды.</a:t>
            </a:r>
          </a:p>
          <a:p>
            <a:pPr>
              <a:buNone/>
            </a:pPr>
            <a:r>
              <a:rPr lang="ru-RU" sz="2800" dirty="0" smtClean="0"/>
              <a:t>      </a:t>
            </a:r>
          </a:p>
          <a:p>
            <a:pPr>
              <a:buNone/>
            </a:pPr>
            <a:r>
              <a:rPr lang="ru-RU" sz="2800" dirty="0" smtClean="0"/>
              <a:t>     Структурной единицей мышечной ткани является мышечное волокно .Оно состоит из </a:t>
            </a:r>
            <a:r>
              <a:rPr lang="ru-RU" sz="2800" dirty="0" err="1" smtClean="0"/>
              <a:t>миосимпласта</a:t>
            </a:r>
            <a:r>
              <a:rPr lang="ru-RU" sz="2800" dirty="0" smtClean="0"/>
              <a:t> и </a:t>
            </a:r>
            <a:r>
              <a:rPr lang="ru-RU" sz="2800" dirty="0" err="1" smtClean="0"/>
              <a:t>миосателлитоцитов</a:t>
            </a:r>
            <a:r>
              <a:rPr lang="ru-RU" sz="2800" dirty="0" smtClean="0"/>
              <a:t> (клеток- спутниц), покрытых общей базальной мембраной.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14290"/>
            <a:ext cx="8229600" cy="4525963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Мышечная ткань состоит из трех типов тканей:</a:t>
            </a:r>
          </a:p>
          <a:p>
            <a:r>
              <a:rPr lang="ru-RU" dirty="0" smtClean="0"/>
              <a:t>Поперечнополосатых мышц, таких как те, которые движут скелет. Гладкие мышцы, такие как мышцы, которые окружают желудок и другие внутренние органы.</a:t>
            </a:r>
          </a:p>
          <a:p>
            <a:r>
              <a:rPr lang="ru-RU" dirty="0" smtClean="0"/>
              <a:t>Сердечная мышца, которая составляет большую часть сердечной. Нервные ткани состоят из нервных клеток (нейронов) и используется для передачи сообщений от различных частей тела. Мозг состоит из нервной ткани.</a:t>
            </a:r>
          </a:p>
          <a:p>
            <a:r>
              <a:rPr lang="ru-RU" dirty="0" smtClean="0"/>
              <a:t>Клетки являются основными строительными блоками тканей. Все клетки испытывают изменения с возрастом. Они становятся крупнее и в меньшей степени способны к делению и размножению. Среди других изменений, увеличение пигментов и жирных кислот внутри клетки (липидов). Многие клетки теряют способность выполнять свои функции, или они начинают функционировать неправильно.</a:t>
            </a:r>
          </a:p>
          <a:p>
            <a:r>
              <a:rPr lang="ru-RU" dirty="0" smtClean="0"/>
              <a:t>С возрастом отходы накапливаются в тканях. Жирные коричневый пигмент липофусцин собирается во многих тканях, как и другие жирные вещества.</a:t>
            </a:r>
          </a:p>
          <a:p>
            <a:endParaRPr lang="ru-RU" dirty="0"/>
          </a:p>
        </p:txBody>
      </p:sp>
      <p:pic>
        <p:nvPicPr>
          <p:cNvPr id="4" name="Рисунок 3" descr="downloa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00" y="4786322"/>
            <a:ext cx="7215238" cy="1947863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0"/>
            <a:ext cx="8229600" cy="4525963"/>
          </a:xfrm>
        </p:spPr>
        <p:txBody>
          <a:bodyPr>
            <a:normAutofit fontScale="70000" lnSpcReduction="20000"/>
          </a:bodyPr>
          <a:lstStyle/>
          <a:p>
            <a:pPr>
              <a:buFont typeface="Wingdings" pitchFamily="2" charset="2"/>
              <a:buChar char="Ø"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Основной структурной является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мышечное волокно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, состоящее из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миосимпласта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миосателлитоцитов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, покрытых общей базальной мембраной.</a:t>
            </a:r>
          </a:p>
          <a:p>
            <a:pPr>
              <a:buFont typeface="Wingdings" pitchFamily="2" charset="2"/>
              <a:buChar char="Ø"/>
            </a:pPr>
            <a:r>
              <a:rPr lang="ru-RU" sz="2600" b="1" i="1" dirty="0" err="1" smtClean="0">
                <a:latin typeface="Times New Roman" pitchFamily="18" charset="0"/>
                <a:cs typeface="Times New Roman" pitchFamily="18" charset="0"/>
              </a:rPr>
              <a:t>Миосателлитоциты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600" b="1" i="1" dirty="0" err="1" smtClean="0">
                <a:latin typeface="Times New Roman" pitchFamily="18" charset="0"/>
                <a:cs typeface="Times New Roman" pitchFamily="18" charset="0"/>
              </a:rPr>
              <a:t>клетки-миосателлиты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) 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- мелкие уплощенные клетки, располагающиеся в неглубоких вдавлениях сарколеммы мышечного волокна и покрытые общей базальной мембраной</a:t>
            </a:r>
          </a:p>
          <a:p>
            <a:pPr>
              <a:buFont typeface="Wingdings" pitchFamily="2" charset="2"/>
              <a:buChar char="Ø"/>
            </a:pP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Миофибриллы 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образуют сократительный аппарат мышечного волокна, располагаются в саркоплазме по ее длине, занимая центральную часть</a:t>
            </a:r>
          </a:p>
          <a:p>
            <a:pPr>
              <a:buFont typeface="Wingdings" pitchFamily="2" charset="2"/>
              <a:buChar char="Ø"/>
            </a:pPr>
            <a:r>
              <a:rPr lang="ru-RU" sz="2600" b="1" i="1" dirty="0" err="1" smtClean="0">
                <a:latin typeface="Times New Roman" pitchFamily="18" charset="0"/>
                <a:cs typeface="Times New Roman" pitchFamily="18" charset="0"/>
              </a:rPr>
              <a:t>Саркомер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600" i="1" dirty="0" err="1" smtClean="0">
                <a:latin typeface="Times New Roman" pitchFamily="18" charset="0"/>
                <a:cs typeface="Times New Roman" pitchFamily="18" charset="0"/>
              </a:rPr>
              <a:t>миомер</a:t>
            </a:r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) 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является структурно-функциональной единицей миофибриллы и представляет собой ее участок, расположенный между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двумя</a:t>
            </a:r>
            <a:r>
              <a:rPr lang="ru-RU" sz="2600" i="1" dirty="0" err="1" smtClean="0">
                <a:latin typeface="Times New Roman" pitchFamily="18" charset="0"/>
                <a:cs typeface="Times New Roman" pitchFamily="18" charset="0"/>
              </a:rPr>
              <a:t>телофрагмами</a:t>
            </a:r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 (линиями Z).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Саркомер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образован упорядоченной системой </a:t>
            </a:r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толстых (</a:t>
            </a:r>
            <a:r>
              <a:rPr lang="ru-RU" sz="2600" i="1" dirty="0" err="1" smtClean="0">
                <a:latin typeface="Times New Roman" pitchFamily="18" charset="0"/>
                <a:cs typeface="Times New Roman" pitchFamily="18" charset="0"/>
              </a:rPr>
              <a:t>миозиновых</a:t>
            </a:r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) 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и </a:t>
            </a:r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тонких (</a:t>
            </a:r>
            <a:r>
              <a:rPr lang="ru-RU" sz="2600" i="1" dirty="0" err="1" smtClean="0">
                <a:latin typeface="Times New Roman" pitchFamily="18" charset="0"/>
                <a:cs typeface="Times New Roman" pitchFamily="18" charset="0"/>
              </a:rPr>
              <a:t>актиновьх</a:t>
            </a:r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600" i="1" dirty="0" err="1" smtClean="0">
                <a:latin typeface="Times New Roman" pitchFamily="18" charset="0"/>
                <a:cs typeface="Times New Roman" pitchFamily="18" charset="0"/>
              </a:rPr>
              <a:t>миофиламентов</a:t>
            </a:r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. 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Толстые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миофиламенты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связаны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600" i="1" dirty="0" err="1" smtClean="0">
                <a:latin typeface="Times New Roman" pitchFamily="18" charset="0"/>
                <a:cs typeface="Times New Roman" pitchFamily="18" charset="0"/>
              </a:rPr>
              <a:t>мезофрагмой</a:t>
            </a:r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 (линией М) 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и сосредоточены в анизотропном диске,</a:t>
            </a:r>
          </a:p>
          <a:p>
            <a:pPr>
              <a:buFont typeface="Wingdings" pitchFamily="2" charset="2"/>
              <a:buChar char="Ø"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а тонкие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миофиламенты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прикреплены к </a:t>
            </a:r>
            <a:r>
              <a:rPr lang="ru-RU" sz="2600" i="1" dirty="0" err="1" smtClean="0">
                <a:latin typeface="Times New Roman" pitchFamily="18" charset="0"/>
                <a:cs typeface="Times New Roman" pitchFamily="18" charset="0"/>
              </a:rPr>
              <a:t>телофрагмам</a:t>
            </a:r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 (линиям Z), 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образуют изотропные диски и частично проникают в анизотропный диск между толстыми нитями вплоть до светлой </a:t>
            </a:r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полосы Н 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в центре анизотропного диска.</a:t>
            </a:r>
          </a:p>
          <a:p>
            <a:endParaRPr lang="ru-RU" dirty="0"/>
          </a:p>
        </p:txBody>
      </p:sp>
      <p:pic>
        <p:nvPicPr>
          <p:cNvPr id="4" name="Рисунок 3" descr="986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10" y="3786190"/>
            <a:ext cx="5981154" cy="215365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57158" y="5934670"/>
            <a:ext cx="835824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1 - базальная мембрана; 2 - сарколемма; 3 -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миосателлитоцит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 4 - ядро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миосимпласта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 5 - изотропный диск: 5.1 -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телофрагма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 6 - анизотропный диск; 7 - миофибриллы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28596" y="142852"/>
            <a:ext cx="8229600" cy="4525963"/>
          </a:xfrm>
        </p:spPr>
        <p:txBody>
          <a:bodyPr>
            <a:normAutofit/>
          </a:bodyPr>
          <a:lstStyle/>
          <a:p>
            <a:r>
              <a:rPr lang="ru-RU" sz="2200" dirty="0" smtClean="0"/>
              <a:t>В процессе онтогенеза значительно увеличивается масса мышечной ткани. Например, у новорожденного она составляет 23,3% массы тела, а в возрасте 17-18 лет - 44,2%. Развитие различных групп мышц человека происходит неравномерно. На этот процесс влияют силы гравитации, время и пространство. Растет мышечная ткань за счет удлинения и утолщения мышечных волокон, а не увеличение их количества. Двигательные нервные окончания появляются в скелетных мышцах  на 13-14-й неделе внутриутробного развития, однако даже до 6-7 лет они не достигают характерного для взрослого уровня. Рецепторный аппарат мышц развивается быстрее, чем формируются двигательные нервные окончания.</a:t>
            </a:r>
            <a:endParaRPr lang="en-US" sz="2200" dirty="0" smtClean="0"/>
          </a:p>
          <a:p>
            <a:endParaRPr lang="ru-RU" dirty="0"/>
          </a:p>
        </p:txBody>
      </p:sp>
      <p:pic>
        <p:nvPicPr>
          <p:cNvPr id="6" name="Рисунок 5" descr="539bfbc87c83b_539bfbc87c87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4143380"/>
            <a:ext cx="3357586" cy="271462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197493"/>
          </a:xfrm>
        </p:spPr>
        <p:txBody>
          <a:bodyPr>
            <a:normAutofit fontScale="77500" lnSpcReduction="20000"/>
          </a:bodyPr>
          <a:lstStyle/>
          <a:p>
            <a:r>
              <a:rPr lang="ru-RU" sz="3400" dirty="0" smtClean="0"/>
              <a:t>В процессе онтогенеза значительно изменяются функции мышц. Так, лабильность мышц в период внутриутробного развития низкая, с возрастом она увеличивается, что объясняется ростом пропускной способности нервно-мышечного синапса. Сокращение мышцы все больше приобретает черты тетануса. Длительность ПД моторных единиц с возрастом сокращается и до 15-18 лет составляет 3,5-5,5 мс. Улучшаются также физико-химические характеристики мышечной ткани (совершенствуется соотношение АТФ с белками мышц и др.).. В процессе старения лабильность мышцы уменьшается, изменяется величина мембранного потенциала, становится длительным ПД (на 10-15 мс). Это обусловлено изменением интенсивности процессов обмена и транспортом К + в мышечных клетках.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500042"/>
            <a:ext cx="8229600" cy="4525963"/>
          </a:xfrm>
        </p:spPr>
        <p:txBody>
          <a:bodyPr>
            <a:noAutofit/>
          </a:bodyPr>
          <a:lstStyle/>
          <a:p>
            <a:r>
              <a:rPr lang="ru-RU" sz="1800" dirty="0" smtClean="0"/>
              <a:t>Ядра </a:t>
            </a:r>
            <a:r>
              <a:rPr lang="ru-RU" sz="1800" dirty="0" err="1" smtClean="0"/>
              <a:t>миосимпластов</a:t>
            </a:r>
            <a:r>
              <a:rPr lang="ru-RU" sz="1800" dirty="0" smtClean="0"/>
              <a:t> делиться не могут, так как у них отсутствуют клеточные центры. Камбиальными элементами служат </a:t>
            </a:r>
            <a:r>
              <a:rPr lang="ru-RU" sz="1800" b="1" dirty="0" err="1" smtClean="0"/>
              <a:t>миосателлитоциты</a:t>
            </a:r>
            <a:r>
              <a:rPr lang="ru-RU" sz="1800" dirty="0" smtClean="0"/>
              <a:t>. Пока организм растет, они делятся, а дочерние клетки встраиваются в концы </a:t>
            </a:r>
            <a:r>
              <a:rPr lang="ru-RU" sz="1800" dirty="0" err="1" smtClean="0"/>
              <a:t>симпластов</a:t>
            </a:r>
            <a:r>
              <a:rPr lang="ru-RU" sz="1800" dirty="0" smtClean="0"/>
              <a:t>. По окончании роста размножение </a:t>
            </a:r>
            <a:r>
              <a:rPr lang="ru-RU" sz="1800" dirty="0" err="1" smtClean="0"/>
              <a:t>миосателлитоцитов</a:t>
            </a:r>
            <a:r>
              <a:rPr lang="ru-RU" sz="1800" dirty="0" smtClean="0"/>
              <a:t> затухает. После повреждения мышечного волокна на некотором протяжении от места травмы оно разрушается и его фрагменты </a:t>
            </a:r>
            <a:r>
              <a:rPr lang="ru-RU" sz="1800" dirty="0" err="1" smtClean="0"/>
              <a:t>фагоцитируются</a:t>
            </a:r>
            <a:r>
              <a:rPr lang="ru-RU" sz="1800" dirty="0" smtClean="0"/>
              <a:t> макрофагами.</a:t>
            </a:r>
          </a:p>
          <a:p>
            <a:r>
              <a:rPr lang="ru-RU" sz="1800" dirty="0" smtClean="0"/>
              <a:t>Восстановление любых тканей организма может осуществляется за счет двух механизмов: гипертрофии и гиперплазии. Под </a:t>
            </a:r>
            <a:r>
              <a:rPr lang="ru-RU" sz="1800" b="1" dirty="0" smtClean="0"/>
              <a:t>гипертрофией</a:t>
            </a:r>
            <a:r>
              <a:rPr lang="ru-RU" sz="1800" dirty="0" smtClean="0"/>
              <a:t> подразумевают компенсаторное увеличение объема самого </a:t>
            </a:r>
            <a:r>
              <a:rPr lang="ru-RU" sz="1800" dirty="0" err="1" smtClean="0"/>
              <a:t>симпласта</a:t>
            </a:r>
            <a:r>
              <a:rPr lang="ru-RU" sz="1800" dirty="0" smtClean="0"/>
              <a:t>, в т.ч. за счет увеличения количества миофибрилл. В </a:t>
            </a:r>
            <a:r>
              <a:rPr lang="ru-RU" sz="1800" dirty="0" err="1" smtClean="0"/>
              <a:t>симпласте</a:t>
            </a:r>
            <a:r>
              <a:rPr lang="ru-RU" sz="1800" dirty="0" smtClean="0"/>
              <a:t> активизируются гранулярная эндоплазматическая сеть и аппарат </a:t>
            </a:r>
            <a:r>
              <a:rPr lang="ru-RU" sz="1800" dirty="0" err="1" smtClean="0"/>
              <a:t>Гольджи</a:t>
            </a:r>
            <a:r>
              <a:rPr lang="ru-RU" sz="1800" dirty="0" smtClean="0"/>
              <a:t>. Происходит синтез веществ, необходимых для восстановления саркоплазмы и миофибрилл, а также сборка мембран, так что восстанавливается целостность плазмолеммы. Поврежденный конец </a:t>
            </a:r>
            <a:r>
              <a:rPr lang="ru-RU" sz="1800" dirty="0" err="1" smtClean="0"/>
              <a:t>миосимпласта</a:t>
            </a:r>
            <a:r>
              <a:rPr lang="ru-RU" sz="1800" dirty="0" smtClean="0"/>
              <a:t> при этом утолщается, образуя мышечную почку. Под </a:t>
            </a:r>
            <a:r>
              <a:rPr lang="ru-RU" sz="1800" b="1" dirty="0" smtClean="0"/>
              <a:t>гиперплазией</a:t>
            </a:r>
            <a:r>
              <a:rPr lang="ru-RU" sz="1800" dirty="0" smtClean="0"/>
              <a:t> понимают пролиферацию </a:t>
            </a:r>
            <a:r>
              <a:rPr lang="ru-RU" sz="1800" dirty="0" err="1" smtClean="0"/>
              <a:t>миосателлитоцитов</a:t>
            </a:r>
            <a:r>
              <a:rPr lang="ru-RU" sz="1800" dirty="0" smtClean="0"/>
              <a:t>. Сохранившиеся рядом с повреждением </a:t>
            </a:r>
            <a:r>
              <a:rPr lang="ru-RU" sz="1800" dirty="0" err="1" smtClean="0"/>
              <a:t>миосателлитоциты</a:t>
            </a:r>
            <a:r>
              <a:rPr lang="ru-RU" sz="1800" dirty="0" smtClean="0"/>
              <a:t> делятся. Одни из них мигрируют к мышечной почке и встраиваются в нее, другие сливаются (так же, как миобласты при гистогенезе) и образуют </a:t>
            </a:r>
            <a:r>
              <a:rPr lang="ru-RU" sz="1800" dirty="0" err="1" smtClean="0"/>
              <a:t>миотубы</a:t>
            </a:r>
            <a:r>
              <a:rPr lang="ru-RU" sz="1800" dirty="0" smtClean="0"/>
              <a:t>, которые затем входят в состав вновь образованных мышечных волокон или формируют новые волокна.</a:t>
            </a:r>
          </a:p>
          <a:p>
            <a:endParaRPr lang="ru-RU" sz="1800" dirty="0" smtClean="0"/>
          </a:p>
          <a:p>
            <a:endParaRPr lang="ru-RU" sz="1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895</Words>
  <PresentationFormat>Экран (4:3)</PresentationFormat>
  <Paragraphs>94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Южно-Казахстанская государственная  фармацевтическая академия Кафедра морфологических и физиологических дисциплин, физической культуры с валеологией </vt:lpstr>
      <vt:lpstr>План</vt:lpstr>
      <vt:lpstr>Виды тканей</vt:lpstr>
      <vt:lpstr>Определение мышечной ткани</vt:lpstr>
      <vt:lpstr>Слайд 5</vt:lpstr>
      <vt:lpstr>Слайд 6</vt:lpstr>
      <vt:lpstr>Слайд 7</vt:lpstr>
      <vt:lpstr>Слайд 8</vt:lpstr>
      <vt:lpstr>Слайд 9</vt:lpstr>
      <vt:lpstr>Слайд 10</vt:lpstr>
      <vt:lpstr>Регенерация поврежденных волокон</vt:lpstr>
      <vt:lpstr>Препарат - регенерация поперечно - полосатой мышечной ткани (стадия мышечных трубочек). Окраска железным гематоксилином.</vt:lpstr>
      <vt:lpstr>Факторы, приводящие к регенерации тканей</vt:lpstr>
      <vt:lpstr>Регенерация и трансплантация мышц</vt:lpstr>
      <vt:lpstr>Слайд 15</vt:lpstr>
      <vt:lpstr>Слайд 16</vt:lpstr>
      <vt:lpstr>Возрастные особенности</vt:lpstr>
      <vt:lpstr>Особенности мышечной системы детей</vt:lpstr>
      <vt:lpstr>Особенности мышечной ткани в пожилом возрасте</vt:lpstr>
      <vt:lpstr>Саркопения</vt:lpstr>
      <vt:lpstr>Список использованной литературы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Южно-Казахстанская государственная  фармацевтическая академия Кафедра морфологических и физиологических дисциплин, физической культуры с валеологией </dc:title>
  <cp:lastModifiedBy>Customer</cp:lastModifiedBy>
  <cp:revision>8</cp:revision>
  <dcterms:modified xsi:type="dcterms:W3CDTF">2016-09-25T17:09:48Z</dcterms:modified>
</cp:coreProperties>
</file>