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8" r:id="rId3"/>
    <p:sldId id="259" r:id="rId4"/>
    <p:sldId id="272" r:id="rId5"/>
    <p:sldId id="260" r:id="rId6"/>
    <p:sldId id="261" r:id="rId7"/>
    <p:sldId id="262" r:id="rId8"/>
    <p:sldId id="263" r:id="rId9"/>
    <p:sldId id="264" r:id="rId10"/>
    <p:sldId id="276" r:id="rId11"/>
    <p:sldId id="275" r:id="rId12"/>
    <p:sldId id="274"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A156632-1C0B-40E4-AE34-35249737A263}" type="datetimeFigureOut">
              <a:rPr lang="ru-RU" smtClean="0"/>
              <a:pPr/>
              <a:t>14.06.2017</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6931A47E-D1E0-4CE3-8C1A-EF158093AAEE}"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A156632-1C0B-40E4-AE34-35249737A263}" type="datetimeFigureOut">
              <a:rPr lang="ru-RU" smtClean="0"/>
              <a:pPr/>
              <a:t>14.06.2017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6931A47E-D1E0-4CE3-8C1A-EF158093AAE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AA156632-1C0B-40E4-AE34-35249737A263}" type="datetimeFigureOut">
              <a:rPr lang="ru-RU" smtClean="0"/>
              <a:pPr/>
              <a:t>14.06.2017</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6931A47E-D1E0-4CE3-8C1A-EF158093AAE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A156632-1C0B-40E4-AE34-35249737A263}" type="datetimeFigureOut">
              <a:rPr lang="ru-RU" smtClean="0"/>
              <a:pPr/>
              <a:t>14.06.2017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6931A47E-D1E0-4CE3-8C1A-EF158093AAE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A156632-1C0B-40E4-AE34-35249737A263}" type="datetimeFigureOut">
              <a:rPr lang="ru-RU" smtClean="0"/>
              <a:pPr/>
              <a:t>14.06.2017</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6931A47E-D1E0-4CE3-8C1A-EF158093AAEE}"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A156632-1C0B-40E4-AE34-35249737A263}" type="datetimeFigureOut">
              <a:rPr lang="ru-RU" smtClean="0"/>
              <a:pPr/>
              <a:t>14.06.2017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6931A47E-D1E0-4CE3-8C1A-EF158093AAE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AA156632-1C0B-40E4-AE34-35249737A263}" type="datetimeFigureOut">
              <a:rPr lang="ru-RU" smtClean="0"/>
              <a:pPr/>
              <a:t>14.06.2017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6931A47E-D1E0-4CE3-8C1A-EF158093AAE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AA156632-1C0B-40E4-AE34-35249737A263}" type="datetimeFigureOut">
              <a:rPr lang="ru-RU" smtClean="0"/>
              <a:pPr/>
              <a:t>14.06.2017</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6931A47E-D1E0-4CE3-8C1A-EF158093AAE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AA156632-1C0B-40E4-AE34-35249737A263}" type="datetimeFigureOut">
              <a:rPr lang="ru-RU" smtClean="0"/>
              <a:pPr/>
              <a:t>14.06.2017</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6931A47E-D1E0-4CE3-8C1A-EF158093AAE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A156632-1C0B-40E4-AE34-35249737A263}" type="datetimeFigureOut">
              <a:rPr lang="ru-RU" smtClean="0"/>
              <a:pPr/>
              <a:t>14.06.2017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6931A47E-D1E0-4CE3-8C1A-EF158093AAE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AA156632-1C0B-40E4-AE34-35249737A263}" type="datetimeFigureOut">
              <a:rPr lang="ru-RU" smtClean="0"/>
              <a:pPr/>
              <a:t>14.06.2017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6931A47E-D1E0-4CE3-8C1A-EF158093AAEE}"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A156632-1C0B-40E4-AE34-35249737A263}" type="datetimeFigureOut">
              <a:rPr lang="ru-RU" smtClean="0"/>
              <a:pPr/>
              <a:t>14.06.2017</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6931A47E-D1E0-4CE3-8C1A-EF158093AAE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899592" y="540327"/>
            <a:ext cx="7776864" cy="5552969"/>
          </a:xfrm>
        </p:spPr>
        <p:txBody>
          <a:bodyPr>
            <a:normAutofit fontScale="92500" lnSpcReduction="20000"/>
          </a:bodyPr>
          <a:lstStyle/>
          <a:p>
            <a:pPr algn="ctr"/>
            <a:r>
              <a:rPr lang="kk-KZ" b="1" dirty="0">
                <a:latin typeface="Times New Roman" pitchFamily="18" charset="0"/>
                <a:cs typeface="Times New Roman" pitchFamily="18" charset="0"/>
              </a:rPr>
              <a:t>ҚАЗАҚСТАН РЕСПУБЛИКАСЫ БІЛІМ ЖӘНЕ ҒЫЛЫММИНИСТРЛІГІ</a:t>
            </a:r>
            <a:endParaRPr lang="ru-RU" dirty="0">
              <a:latin typeface="Times New Roman" pitchFamily="18" charset="0"/>
              <a:cs typeface="Times New Roman" pitchFamily="18" charset="0"/>
            </a:endParaRPr>
          </a:p>
          <a:p>
            <a:pPr algn="ctr"/>
            <a:r>
              <a:rPr lang="kk-KZ" b="1" dirty="0">
                <a:latin typeface="Times New Roman" pitchFamily="18" charset="0"/>
                <a:cs typeface="Times New Roman" pitchFamily="18" charset="0"/>
              </a:rPr>
              <a:t> </a:t>
            </a:r>
            <a:endParaRPr lang="ru-RU" b="1" i="1" dirty="0">
              <a:latin typeface="Times New Roman" pitchFamily="18" charset="0"/>
              <a:cs typeface="Times New Roman" pitchFamily="18" charset="0"/>
            </a:endParaRPr>
          </a:p>
          <a:p>
            <a:pPr algn="ctr"/>
            <a:r>
              <a:rPr lang="kk-KZ" b="1" dirty="0">
                <a:latin typeface="Times New Roman" pitchFamily="18" charset="0"/>
                <a:cs typeface="Times New Roman" pitchFamily="18" charset="0"/>
              </a:rPr>
              <a:t>М.О.ӘУЕЗОВ АТЫНДАҒЫОҢТҮСТІК ҚАЗАҚСТАН МЕМЛЕКЕТТІК УНИВЕРСИТЕТІ</a:t>
            </a:r>
            <a:endParaRPr lang="ru-RU" b="1" i="1" dirty="0">
              <a:latin typeface="Times New Roman" pitchFamily="18" charset="0"/>
              <a:cs typeface="Times New Roman" pitchFamily="18" charset="0"/>
            </a:endParaRPr>
          </a:p>
          <a:p>
            <a:r>
              <a:rPr lang="kk-KZ" b="1" i="1" dirty="0">
                <a:latin typeface="Times New Roman" pitchFamily="18" charset="0"/>
                <a:cs typeface="Times New Roman" pitchFamily="18" charset="0"/>
              </a:rPr>
              <a:t> </a:t>
            </a:r>
            <a:endParaRPr lang="ru-RU" dirty="0">
              <a:latin typeface="Times New Roman" pitchFamily="18" charset="0"/>
              <a:cs typeface="Times New Roman" pitchFamily="18" charset="0"/>
            </a:endParaRPr>
          </a:p>
          <a:p>
            <a:r>
              <a:rPr lang="kk-KZ" dirty="0">
                <a:latin typeface="Times New Roman" pitchFamily="18" charset="0"/>
                <a:cs typeface="Times New Roman" pitchFamily="18" charset="0"/>
              </a:rPr>
              <a:t> </a:t>
            </a:r>
            <a:endParaRPr lang="ru-RU" dirty="0">
              <a:latin typeface="Times New Roman" pitchFamily="18" charset="0"/>
              <a:cs typeface="Times New Roman" pitchFamily="18" charset="0"/>
            </a:endParaRPr>
          </a:p>
          <a:p>
            <a:r>
              <a:rPr lang="kk-KZ" dirty="0">
                <a:latin typeface="Times New Roman" pitchFamily="18" charset="0"/>
                <a:cs typeface="Times New Roman" pitchFamily="18" charset="0"/>
              </a:rPr>
              <a:t> </a:t>
            </a:r>
            <a:endParaRPr lang="ru-RU" dirty="0">
              <a:latin typeface="Times New Roman" pitchFamily="18" charset="0"/>
              <a:cs typeface="Times New Roman" pitchFamily="18" charset="0"/>
            </a:endParaRPr>
          </a:p>
          <a:p>
            <a:r>
              <a:rPr lang="kk-KZ" b="1" dirty="0">
                <a:latin typeface="Times New Roman" pitchFamily="18" charset="0"/>
                <a:cs typeface="Times New Roman" pitchFamily="18" charset="0"/>
              </a:rPr>
              <a:t> </a:t>
            </a:r>
            <a:endParaRPr lang="ru-RU" dirty="0">
              <a:latin typeface="Times New Roman" pitchFamily="18" charset="0"/>
              <a:cs typeface="Times New Roman" pitchFamily="18" charset="0"/>
            </a:endParaRPr>
          </a:p>
          <a:p>
            <a:r>
              <a:rPr lang="kk-KZ" b="1" dirty="0">
                <a:latin typeface="Times New Roman" pitchFamily="18" charset="0"/>
                <a:cs typeface="Times New Roman" pitchFamily="18" charset="0"/>
              </a:rPr>
              <a:t> </a:t>
            </a:r>
            <a:endParaRPr lang="ru-RU" dirty="0">
              <a:latin typeface="Times New Roman" pitchFamily="18" charset="0"/>
              <a:cs typeface="Times New Roman" pitchFamily="18" charset="0"/>
            </a:endParaRPr>
          </a:p>
          <a:p>
            <a:pPr algn="ctr"/>
            <a:r>
              <a:rPr lang="kk-KZ" b="1" dirty="0">
                <a:latin typeface="Times New Roman" pitchFamily="18" charset="0"/>
                <a:cs typeface="Times New Roman" pitchFamily="18" charset="0"/>
              </a:rPr>
              <a:t>Тағамдық қоспалармен байытылған нан өндіру технологиясын  жетілдіру</a:t>
            </a:r>
            <a:endParaRPr lang="ru-RU" b="1" dirty="0">
              <a:latin typeface="Times New Roman" pitchFamily="18" charset="0"/>
              <a:cs typeface="Times New Roman" pitchFamily="18" charset="0"/>
            </a:endParaRPr>
          </a:p>
          <a:p>
            <a:r>
              <a:rPr lang="kk-KZ" b="1" dirty="0">
                <a:latin typeface="Times New Roman" pitchFamily="18" charset="0"/>
                <a:cs typeface="Times New Roman" pitchFamily="18" charset="0"/>
              </a:rPr>
              <a:t> </a:t>
            </a:r>
            <a:endParaRPr lang="ru-RU" dirty="0">
              <a:latin typeface="Times New Roman" pitchFamily="18" charset="0"/>
              <a:cs typeface="Times New Roman" pitchFamily="18" charset="0"/>
            </a:endParaRPr>
          </a:p>
          <a:p>
            <a:r>
              <a:rPr lang="kk-KZ" dirty="0">
                <a:latin typeface="Times New Roman" pitchFamily="18" charset="0"/>
                <a:cs typeface="Times New Roman" pitchFamily="18" charset="0"/>
              </a:rPr>
              <a:t> </a:t>
            </a:r>
            <a:endParaRPr lang="ru-RU" dirty="0">
              <a:latin typeface="Times New Roman" pitchFamily="18" charset="0"/>
              <a:cs typeface="Times New Roman" pitchFamily="18" charset="0"/>
            </a:endParaRPr>
          </a:p>
          <a:p>
            <a:r>
              <a:rPr lang="kk-KZ" dirty="0">
                <a:latin typeface="Times New Roman" pitchFamily="18" charset="0"/>
                <a:cs typeface="Times New Roman" pitchFamily="18" charset="0"/>
              </a:rPr>
              <a:t> </a:t>
            </a:r>
            <a:endParaRPr lang="ru-RU" dirty="0">
              <a:latin typeface="Times New Roman" pitchFamily="18" charset="0"/>
              <a:cs typeface="Times New Roman" pitchFamily="18" charset="0"/>
            </a:endParaRPr>
          </a:p>
          <a:p>
            <a:r>
              <a:rPr lang="kk-KZ" b="1" dirty="0">
                <a:latin typeface="Times New Roman" pitchFamily="18" charset="0"/>
                <a:cs typeface="Times New Roman" pitchFamily="18" charset="0"/>
              </a:rPr>
              <a:t>ДИПЛОМДЫҚ   </a:t>
            </a:r>
            <a:r>
              <a:rPr lang="kk-KZ" b="1" dirty="0" smtClean="0">
                <a:latin typeface="Times New Roman" pitchFamily="18" charset="0"/>
                <a:cs typeface="Times New Roman" pitchFamily="18" charset="0"/>
              </a:rPr>
              <a:t>ЖҰМЫС</a:t>
            </a:r>
          </a:p>
          <a:p>
            <a:r>
              <a:rPr lang="kk-KZ" dirty="0" smtClean="0">
                <a:latin typeface="Times New Roman" pitchFamily="18" charset="0"/>
                <a:cs typeface="Times New Roman" pitchFamily="18" charset="0"/>
              </a:rPr>
              <a:t>Орындаған: Байменова </a:t>
            </a:r>
            <a:r>
              <a:rPr lang="kk-KZ" dirty="0">
                <a:latin typeface="Times New Roman" pitchFamily="18" charset="0"/>
                <a:cs typeface="Times New Roman" pitchFamily="18" charset="0"/>
              </a:rPr>
              <a:t>Г.С</a:t>
            </a:r>
            <a:endParaRPr lang="ru-RU" dirty="0">
              <a:latin typeface="Times New Roman" pitchFamily="18" charset="0"/>
              <a:cs typeface="Times New Roman" pitchFamily="18" charset="0"/>
            </a:endParaRPr>
          </a:p>
          <a:p>
            <a:endParaRPr lang="kk-KZ" b="1" dirty="0">
              <a:latin typeface="Times New Roman" pitchFamily="18" charset="0"/>
              <a:cs typeface="Times New Roman" pitchFamily="18" charset="0"/>
            </a:endParaRPr>
          </a:p>
          <a:p>
            <a:endParaRPr lang="kk-KZ" b="1" dirty="0" smtClean="0"/>
          </a:p>
          <a:p>
            <a:endParaRPr lang="kk-KZ" b="1" dirty="0" smtClean="0"/>
          </a:p>
          <a:p>
            <a:endParaRPr lang="ru-RU" dirty="0"/>
          </a:p>
          <a:p>
            <a:endParaRPr lang="ru-RU" dirty="0"/>
          </a:p>
        </p:txBody>
      </p:sp>
    </p:spTree>
    <p:extLst>
      <p:ext uri="{BB962C8B-B14F-4D97-AF65-F5344CB8AC3E}">
        <p14:creationId xmlns="" xmlns:p14="http://schemas.microsoft.com/office/powerpoint/2010/main" val="3602401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p:cNvPicPr>
            <a:picLocks noGrp="1"/>
          </p:cNvPicPr>
          <p:nvPr>
            <p:ph idx="1"/>
          </p:nvPr>
        </p:nvPicPr>
        <p:blipFill>
          <a:blip r:embed="rId2"/>
          <a:srcRect l="37231" t="39908" r="35706" b="28861"/>
          <a:stretch>
            <a:fillRect/>
          </a:stretch>
        </p:blipFill>
        <p:spPr bwMode="auto">
          <a:xfrm>
            <a:off x="0" y="428604"/>
            <a:ext cx="8572528" cy="5929354"/>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20040"/>
            <a:ext cx="7300664" cy="660688"/>
          </a:xfrm>
        </p:spPr>
        <p:txBody>
          <a:bodyPr/>
          <a:lstStyle/>
          <a:p>
            <a:r>
              <a:rPr lang="kk-KZ" dirty="0" smtClean="0"/>
              <a:t>Қорытынды</a:t>
            </a:r>
            <a:endParaRPr lang="ru-RU" dirty="0"/>
          </a:p>
        </p:txBody>
      </p:sp>
      <p:sp>
        <p:nvSpPr>
          <p:cNvPr id="3" name="Объект 2"/>
          <p:cNvSpPr>
            <a:spLocks noGrp="1"/>
          </p:cNvSpPr>
          <p:nvPr>
            <p:ph idx="1"/>
          </p:nvPr>
        </p:nvSpPr>
        <p:spPr>
          <a:xfrm>
            <a:off x="107504" y="953344"/>
            <a:ext cx="8064896" cy="5904656"/>
          </a:xfrm>
        </p:spPr>
        <p:txBody>
          <a:bodyPr>
            <a:normAutofit fontScale="47500" lnSpcReduction="20000"/>
          </a:bodyPr>
          <a:lstStyle/>
          <a:p>
            <a:pPr marL="0" indent="0">
              <a:buNone/>
            </a:pPr>
            <a:r>
              <a:rPr lang="kk-KZ" dirty="0"/>
              <a:t> </a:t>
            </a:r>
            <a:endParaRPr lang="ru-RU" dirty="0"/>
          </a:p>
          <a:p>
            <a:pPr algn="just"/>
            <a:r>
              <a:rPr lang="kk-KZ" sz="2900" dirty="0" smtClean="0">
                <a:latin typeface="Times New Roman" pitchFamily="18" charset="0"/>
                <a:cs typeface="Times New Roman" pitchFamily="18" charset="0"/>
              </a:rPr>
              <a:t>Нан </a:t>
            </a:r>
            <a:r>
              <a:rPr lang="kk-KZ" sz="2900" dirty="0">
                <a:latin typeface="Times New Roman" pitchFamily="18" charset="0"/>
                <a:cs typeface="Times New Roman" pitchFamily="18" charset="0"/>
              </a:rPr>
              <a:t>өнімдерінің құнарлылығын арттыру мақсатында қосылған қосымша шикізат соя ұнының емдік-профилактикалық қасиеті баса айтылып, сипатталды. </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Дайын өнімге органолептикалық баға беріліп, физика-химиялық көрсеткіштері анықталды:</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Дайын өнімдегі майдың мөлшері анықталды бөтен иісі аңғарылмайды.  Майдың мөлшері – 1,2.</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Дайын өнімдегі ақуыздың мөлшері анықталды: Ақуыздың мөлшері-8,7.                                                               Дайын өнімдегі жалпы қанты анықталды: Жалпы қанты-52. </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Дайын өнімнің күлділігі анықталды- 2,5 тең.</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Дайын өнімнің суды сіңіруі -277. </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Дайын өнімнің энергетикалық құндылығы анықталды – 253,6 ккал.</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Қойылған мақсатқа сәйкес диплом жұмысын жасау кезінде қоя білу және орындау.</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Орындалған міндет;</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 диплом жұмысының технологиялық бөлімін жасауда нан өнімдерінің сақтау мерзімінің ұзақтығын арттыру жасалынды;</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  нан өнімдерінің бірнеше рецептурасы ұсынылды;</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 алынған өнімге техно-химиялық бақылау жүргізіліп, физико-химиялық көрсеткіштері анықталды.</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  Өндірістік кәсіпорындағы тіршілік қауіпсіздігі қарастырылды;</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  Экология бөлімі қарастырылды;</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  Өндірістің техно-экономиялық көрсеткіштері есептелді;</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  Бизнес-жоспар жасалынды.</a:t>
            </a:r>
            <a:endParaRPr lang="ru-RU" sz="2900" dirty="0">
              <a:latin typeface="Times New Roman" pitchFamily="18" charset="0"/>
              <a:cs typeface="Times New Roman" pitchFamily="18" charset="0"/>
            </a:endParaRPr>
          </a:p>
          <a:p>
            <a:pPr algn="just"/>
            <a:r>
              <a:rPr lang="kk-KZ" sz="2900" dirty="0">
                <a:latin typeface="Times New Roman" pitchFamily="18" charset="0"/>
                <a:cs typeface="Times New Roman" pitchFamily="18" charset="0"/>
              </a:rPr>
              <a:t>Жүргізілген техника-экономикалык есептеулер  негізінде жобаланатын объект экономикалык тиімді деп айтуға болады, яғни жылына  3701801,4 тенге пайда әкеліп, жұмсалған қаражаттар   4,1 жылдың ішінде өтеледі. </a:t>
            </a:r>
            <a:endParaRPr lang="ru-RU" sz="2900" dirty="0">
              <a:latin typeface="Times New Roman" pitchFamily="18" charset="0"/>
              <a:cs typeface="Times New Roman" pitchFamily="18" charset="0"/>
            </a:endParaRPr>
          </a:p>
          <a:p>
            <a:endParaRPr lang="ru-RU" dirty="0"/>
          </a:p>
        </p:txBody>
      </p:sp>
    </p:spTree>
    <p:extLst>
      <p:ext uri="{BB962C8B-B14F-4D97-AF65-F5344CB8AC3E}">
        <p14:creationId xmlns="" xmlns:p14="http://schemas.microsoft.com/office/powerpoint/2010/main" val="24461183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988840"/>
            <a:ext cx="7239000" cy="1143000"/>
          </a:xfrm>
        </p:spPr>
        <p:txBody>
          <a:bodyPr/>
          <a:lstStyle/>
          <a:p>
            <a:r>
              <a:rPr lang="kk-KZ" dirty="0" smtClean="0"/>
              <a:t>Назарларыңызға Рахмет!</a:t>
            </a:r>
            <a:endParaRPr lang="ru-RU" dirty="0"/>
          </a:p>
        </p:txBody>
      </p:sp>
    </p:spTree>
    <p:extLst>
      <p:ext uri="{BB962C8B-B14F-4D97-AF65-F5344CB8AC3E}">
        <p14:creationId xmlns="" xmlns:p14="http://schemas.microsoft.com/office/powerpoint/2010/main" val="665534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664"/>
            <a:ext cx="7239000" cy="6051072"/>
          </a:xfrm>
        </p:spPr>
        <p:txBody>
          <a:bodyPr>
            <a:normAutofit fontScale="47500" lnSpcReduction="20000"/>
          </a:bodyPr>
          <a:lstStyle/>
          <a:p>
            <a:pPr marL="0" indent="274320" algn="just">
              <a:lnSpc>
                <a:spcPct val="120000"/>
              </a:lnSpc>
              <a:spcBef>
                <a:spcPts val="0"/>
              </a:spcBef>
              <a:buNone/>
            </a:pPr>
            <a:r>
              <a:rPr lang="kk-KZ" dirty="0" smtClean="0">
                <a:latin typeface="Times New Roman" pitchFamily="18" charset="0"/>
                <a:cs typeface="Times New Roman" pitchFamily="18" charset="0"/>
              </a:rPr>
              <a:t>Кіріспе</a:t>
            </a:r>
          </a:p>
          <a:p>
            <a:pPr marL="0" indent="274320" algn="just">
              <a:lnSpc>
                <a:spcPct val="120000"/>
              </a:lnSpc>
              <a:spcBef>
                <a:spcPts val="0"/>
              </a:spcBef>
            </a:pPr>
            <a:endParaRPr lang="kk-KZ" dirty="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Нан құндылығы - адам ағзасына қажетті тағамдық заттардың құндылығымен анықталады. Оларға: ақуыз амин қышқылдары, дәрумендер, минералдық заттар, калориясымен адам ағзасын өзіне үйрете алуы. </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Нанның тағамдық және биологиялық құндылығы нанға қосатын қоспалар, ұнның сұрпына байланысты. Нан ақуызының биологиялық құндылығы қамыр жасауға қолданған ұн ақуызының құндылығына байланысты [1].</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Дипломдық жұмыстың тақырыбының өзектілігі - нан минералдық элементтер – калий, натрий, хлор, темiр, мыс, йод, марганец т.б. тасымалдаушысы болып табылады. Наның құрамындағы пайдалы заттар авитаминоз және көптеген ауруларды жеңуге көмектеседі. Нанның пайдалы қасиеттерінін адамдар осы күнге дейін пайдаланады.</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Дипломдық жұмыстың ғылыми жаңалығы - қазіргі таңда ақуыз тапшылығын жоятын, тағамдық құндылығы жоғары нан  өнімдердін өндіру.</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Дипломдық жұмыстың практикалық қажеттілігі - халқымызды жоғары сапалы тамақ өнімдерімен қамтамасыз ету мәселесін шешудің басты жолы алатын шикізаттарды дер кезінде ысырапсыз, шығынсыз, ұтымды, тиімді пайдалану, ал жақсы өмір қозғалысын қамтамасыз ету үшін ортамызды үнемі қажетті энергиямен қамтамасыз етіп отыру. </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Дипломдық жұмыстың мақсаты – қоспалармен байытылған нан өндіру технологиясын  жетілдіру.</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Диплом жұмысындағы ғылыми мәселенің бүгінгі жағдайдағы бағалануы -нанның құндылығын тек оның химиялық құрамына қарап қоймай, сонымен қатар оның дәмі,иісі, нанның жұмсақтығы,сыртқы пішініне де қарап бағалайды.</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Диплом жұмысын жасауда, ғылыми-зерттеудің нәтижелерін талдау негізінде келесі келелі шешуге бағытталған диплом жұмысының мақсатын белгіледік;</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 тағамдық сапасы және құндылығын арттырылған нанның физика- химиялық қасиеттерін анықтау;</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дайын нан өнімдерінің сапасына соя ұнының әсерін анықтау;</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 құрамы байытылған нан үшін жаңа рецептура ұсыну;</a:t>
            </a:r>
            <a:endParaRPr lang="ru-RU" sz="2500" dirty="0" smtClean="0">
              <a:latin typeface="Times New Roman" pitchFamily="18" charset="0"/>
              <a:cs typeface="Times New Roman" pitchFamily="18" charset="0"/>
            </a:endParaRPr>
          </a:p>
          <a:p>
            <a:pPr marL="0" indent="274320" algn="just">
              <a:lnSpc>
                <a:spcPct val="120000"/>
              </a:lnSpc>
              <a:spcBef>
                <a:spcPts val="0"/>
              </a:spcBef>
              <a:buNone/>
            </a:pPr>
            <a:r>
              <a:rPr lang="kk-KZ" sz="2500" dirty="0" smtClean="0">
                <a:latin typeface="Times New Roman" pitchFamily="18" charset="0"/>
                <a:cs typeface="Times New Roman" pitchFamily="18" charset="0"/>
              </a:rPr>
              <a:t>Зерттеу нысаны – сапасы жоғары  нан өнімдерін өндіру. </a:t>
            </a:r>
            <a:endParaRPr lang="ru-RU" sz="2500" dirty="0" smtClean="0">
              <a:latin typeface="Times New Roman" pitchFamily="18" charset="0"/>
              <a:cs typeface="Times New Roman" pitchFamily="18" charset="0"/>
            </a:endParaRPr>
          </a:p>
          <a:p>
            <a:pPr marL="0" indent="274320">
              <a:lnSpc>
                <a:spcPct val="120000"/>
              </a:lnSpc>
              <a:spcBef>
                <a:spcPts val="0"/>
              </a:spcBef>
              <a:buNone/>
            </a:pPr>
            <a:r>
              <a:rPr lang="kk-KZ" sz="2500" dirty="0" smtClean="0"/>
              <a:t> </a:t>
            </a:r>
            <a:endParaRPr lang="ru-RU" sz="2500" dirty="0" smtClean="0"/>
          </a:p>
          <a:p>
            <a:pPr>
              <a:buNone/>
            </a:pPr>
            <a:r>
              <a:rPr lang="kk-KZ" sz="1400" dirty="0" smtClean="0"/>
              <a:t> </a:t>
            </a:r>
            <a:endParaRPr lang="ru-RU" sz="1400" dirty="0"/>
          </a:p>
        </p:txBody>
      </p:sp>
    </p:spTree>
    <p:extLst>
      <p:ext uri="{BB962C8B-B14F-4D97-AF65-F5344CB8AC3E}">
        <p14:creationId xmlns="" xmlns:p14="http://schemas.microsoft.com/office/powerpoint/2010/main" val="3339719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714356"/>
            <a:ext cx="7239000" cy="5400724"/>
          </a:xfrm>
        </p:spPr>
        <p:txBody>
          <a:bodyPr>
            <a:normAutofit fontScale="62500" lnSpcReduction="20000"/>
          </a:bodyPr>
          <a:lstStyle/>
          <a:p>
            <a:pPr algn="just"/>
            <a:r>
              <a:rPr lang="kk-KZ" dirty="0">
                <a:latin typeface="Times New Roman" pitchFamily="18" charset="0"/>
                <a:cs typeface="Times New Roman" pitchFamily="18" charset="0"/>
              </a:rPr>
              <a:t>Нан және нандық өнімдердегі минералды заттардың мөлшері ұн сортына ғана байланысты емес, сонымен қатар дайын өнімнің ылғалдығына да байланысты болады. Ферменттік препараттар бидай және қара бидайдан жасалған нанның сапасын жоғарлатады. Ферменттік препараттар биохимиялық және микробиологиялық процестерді белсендіреді, қышқыл жиналуды тездетеді, жартылай фабрикат дайындауда уақытты қысқартады. Химиялық жақсартулар, оларға: оттек, кальций перекисі жатады. Суда еритін (В дәрумендерінің көп тобы, С және Р дәрумендері) майда еритін (А, Д, Е, К). Ағзада неғұрлым көміртек көп болса, соғұрлым В</a:t>
            </a:r>
            <a:r>
              <a:rPr lang="kk-KZ" baseline="-25000" dirty="0">
                <a:latin typeface="Times New Roman" pitchFamily="18" charset="0"/>
                <a:cs typeface="Times New Roman" pitchFamily="18" charset="0"/>
              </a:rPr>
              <a:t>1</a:t>
            </a:r>
            <a:r>
              <a:rPr lang="kk-KZ" dirty="0">
                <a:latin typeface="Times New Roman" pitchFamily="18" charset="0"/>
                <a:cs typeface="Times New Roman" pitchFamily="18" charset="0"/>
              </a:rPr>
              <a:t> дәруменін қажет етеді. В</a:t>
            </a:r>
            <a:r>
              <a:rPr lang="kk-KZ" baseline="-25000" dirty="0">
                <a:latin typeface="Times New Roman" pitchFamily="18" charset="0"/>
                <a:cs typeface="Times New Roman" pitchFamily="18" charset="0"/>
              </a:rPr>
              <a:t>2</a:t>
            </a:r>
            <a:r>
              <a:rPr lang="kk-KZ" dirty="0">
                <a:latin typeface="Times New Roman" pitchFamily="18" charset="0"/>
                <a:cs typeface="Times New Roman" pitchFamily="18" charset="0"/>
              </a:rPr>
              <a:t> дәрумені ағзалардың тыныс алу процесіне қатысады, ағзада энергияның бөлінуіне үлесін қосады. Ал РР дәрумені немесе неолетин қышқылы ағзада биологиялық қышқылдану процесіне өте қажет. Витаминнің пайда болуы, оның ұндағы мөлшерімен анықталады. РР дәрумені бидай дәнінде 3-4,5 есе көп болады, бір-бірімен салыстырғанда В</a:t>
            </a:r>
            <a:r>
              <a:rPr lang="kk-KZ" baseline="-25000" dirty="0">
                <a:latin typeface="Times New Roman" pitchFamily="18" charset="0"/>
                <a:cs typeface="Times New Roman" pitchFamily="18" charset="0"/>
              </a:rPr>
              <a:t>2</a:t>
            </a:r>
            <a:r>
              <a:rPr lang="kk-KZ" dirty="0">
                <a:latin typeface="Times New Roman" pitchFamily="18" charset="0"/>
                <a:cs typeface="Times New Roman" pitchFamily="18" charset="0"/>
              </a:rPr>
              <a:t> дәрумені қара бидай дәнінде бірнеше есе көп болады. Тағы бір айта кететін жағдай,төменгі сортты ұннан жасалған нанда витаминдер қөп болады. Адамның энергияға деген қажеттілікті толтырудағы нан рөлінің сипаттамасы адамның тәуліктік энергияға және жекелеген тағам заттарына қажеттілігіне, нанның энергетикалық құндылығы және адам ағзасынана қажетті құрамы, нан-бөлке өнімінің тәуліктік тұтынуына негізделеді. </a:t>
            </a:r>
            <a:endParaRPr lang="ru-RU" dirty="0">
              <a:latin typeface="Times New Roman" pitchFamily="18" charset="0"/>
              <a:cs typeface="Times New Roman" pitchFamily="18" charset="0"/>
            </a:endParaRPr>
          </a:p>
          <a:p>
            <a:pPr algn="just"/>
            <a:r>
              <a:rPr lang="kk-KZ" dirty="0">
                <a:latin typeface="Times New Roman" pitchFamily="18" charset="0"/>
                <a:cs typeface="Times New Roman" pitchFamily="18" charset="0"/>
              </a:rPr>
              <a:t>Нанды табиғи өнімдермен байыту, химиялық препараттармен және қоспалармен байытудан гөрі әлдеқайда тиімді. Әдетте бұл өнімдердің құрамына ақуыз заттардан басқа витаминдер, минералды тұздар басқа да құнды тағамдық компоненттер кіреді [5].</a:t>
            </a:r>
            <a:endParaRPr lang="ru-RU" dirty="0">
              <a:latin typeface="Times New Roman" pitchFamily="18" charset="0"/>
              <a:cs typeface="Times New Roman" pitchFamily="18" charset="0"/>
            </a:endParaRPr>
          </a:p>
        </p:txBody>
      </p:sp>
    </p:spTree>
    <p:extLst>
      <p:ext uri="{BB962C8B-B14F-4D97-AF65-F5344CB8AC3E}">
        <p14:creationId xmlns="" xmlns:p14="http://schemas.microsoft.com/office/powerpoint/2010/main" val="3479640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p:cNvPicPr>
            <a:picLocks noGrp="1"/>
          </p:cNvPicPr>
          <p:nvPr>
            <p:ph idx="1"/>
          </p:nvPr>
        </p:nvPicPr>
        <p:blipFill>
          <a:blip r:embed="rId2"/>
          <a:srcRect l="11393" t="21739" r="52312" b="33478"/>
          <a:stretch>
            <a:fillRect/>
          </a:stretch>
        </p:blipFill>
        <p:spPr bwMode="auto">
          <a:xfrm>
            <a:off x="500034" y="285728"/>
            <a:ext cx="8215370" cy="5500726"/>
          </a:xfrm>
          <a:prstGeom prst="rect">
            <a:avLst/>
          </a:prstGeom>
          <a:noFill/>
          <a:ln w="9525">
            <a:noFill/>
            <a:miter lim="800000"/>
            <a:headEnd/>
            <a:tailEnd/>
          </a:ln>
        </p:spPr>
      </p:pic>
    </p:spTree>
    <p:extLst>
      <p:ext uri="{BB962C8B-B14F-4D97-AF65-F5344CB8AC3E}">
        <p14:creationId xmlns="" xmlns:p14="http://schemas.microsoft.com/office/powerpoint/2010/main" val="654467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p:cNvPicPr>
            <a:picLocks noGrp="1"/>
          </p:cNvPicPr>
          <p:nvPr>
            <p:ph idx="1"/>
          </p:nvPr>
        </p:nvPicPr>
        <p:blipFill>
          <a:blip r:embed="rId2"/>
          <a:srcRect l="11629" t="48854" r="52312" b="13581"/>
          <a:stretch>
            <a:fillRect/>
          </a:stretch>
        </p:blipFill>
        <p:spPr bwMode="auto">
          <a:xfrm>
            <a:off x="214282" y="285728"/>
            <a:ext cx="8286808" cy="5643602"/>
          </a:xfrm>
          <a:prstGeom prst="rect">
            <a:avLst/>
          </a:prstGeom>
          <a:noFill/>
          <a:ln w="9525">
            <a:noFill/>
            <a:miter lim="800000"/>
            <a:headEnd/>
            <a:tailEnd/>
          </a:ln>
        </p:spPr>
      </p:pic>
    </p:spTree>
    <p:extLst>
      <p:ext uri="{BB962C8B-B14F-4D97-AF65-F5344CB8AC3E}">
        <p14:creationId xmlns="" xmlns:p14="http://schemas.microsoft.com/office/powerpoint/2010/main" val="498512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p:cNvPicPr>
            <a:picLocks noGrp="1"/>
          </p:cNvPicPr>
          <p:nvPr>
            <p:ph idx="1"/>
          </p:nvPr>
        </p:nvPicPr>
        <p:blipFill>
          <a:blip r:embed="rId2"/>
          <a:srcRect l="53408" t="41332" b="28212"/>
          <a:stretch>
            <a:fillRect/>
          </a:stretch>
        </p:blipFill>
        <p:spPr bwMode="auto">
          <a:xfrm>
            <a:off x="714348" y="3143248"/>
            <a:ext cx="7215238" cy="2857520"/>
          </a:xfrm>
          <a:prstGeom prst="rect">
            <a:avLst/>
          </a:prstGeom>
          <a:noFill/>
          <a:ln w="9525">
            <a:noFill/>
            <a:miter lim="800000"/>
            <a:headEnd/>
            <a:tailEnd/>
          </a:ln>
        </p:spPr>
      </p:pic>
      <p:pic>
        <p:nvPicPr>
          <p:cNvPr id="5" name="Рисунок 4"/>
          <p:cNvPicPr/>
          <p:nvPr/>
        </p:nvPicPr>
        <p:blipFill>
          <a:blip r:embed="rId3"/>
          <a:srcRect l="7523" t="38261" r="50717" b="35953"/>
          <a:stretch>
            <a:fillRect/>
          </a:stretch>
        </p:blipFill>
        <p:spPr bwMode="auto">
          <a:xfrm>
            <a:off x="571472" y="214290"/>
            <a:ext cx="7358114" cy="3000396"/>
          </a:xfrm>
          <a:prstGeom prst="rect">
            <a:avLst/>
          </a:prstGeom>
          <a:noFill/>
          <a:ln w="9525">
            <a:noFill/>
            <a:miter lim="800000"/>
            <a:headEnd/>
            <a:tailEnd/>
          </a:ln>
        </p:spPr>
      </p:pic>
    </p:spTree>
    <p:extLst>
      <p:ext uri="{BB962C8B-B14F-4D97-AF65-F5344CB8AC3E}">
        <p14:creationId xmlns="" xmlns:p14="http://schemas.microsoft.com/office/powerpoint/2010/main" val="3129475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p:cNvPicPr>
            <a:picLocks noGrp="1"/>
          </p:cNvPicPr>
          <p:nvPr>
            <p:ph idx="1"/>
          </p:nvPr>
        </p:nvPicPr>
        <p:blipFill>
          <a:blip r:embed="rId2"/>
          <a:srcRect l="53408" t="26977" r="2443" b="36473"/>
          <a:stretch>
            <a:fillRect/>
          </a:stretch>
        </p:blipFill>
        <p:spPr bwMode="auto">
          <a:xfrm>
            <a:off x="142844" y="571480"/>
            <a:ext cx="8715436" cy="5572164"/>
          </a:xfrm>
          <a:prstGeom prst="rect">
            <a:avLst/>
          </a:prstGeom>
          <a:noFill/>
          <a:ln w="9525">
            <a:noFill/>
            <a:miter lim="800000"/>
            <a:headEnd/>
            <a:tailEnd/>
          </a:ln>
        </p:spPr>
      </p:pic>
    </p:spTree>
    <p:extLst>
      <p:ext uri="{BB962C8B-B14F-4D97-AF65-F5344CB8AC3E}">
        <p14:creationId xmlns="" xmlns:p14="http://schemas.microsoft.com/office/powerpoint/2010/main" val="1540200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Содержимое 8"/>
          <p:cNvPicPr>
            <a:picLocks noGrp="1"/>
          </p:cNvPicPr>
          <p:nvPr>
            <p:ph idx="1"/>
          </p:nvPr>
        </p:nvPicPr>
        <p:blipFill>
          <a:blip r:embed="rId2"/>
          <a:srcRect l="7258" t="42661" r="65500" b="20230"/>
          <a:stretch>
            <a:fillRect/>
          </a:stretch>
        </p:blipFill>
        <p:spPr bwMode="auto">
          <a:xfrm>
            <a:off x="142844" y="428604"/>
            <a:ext cx="8786874" cy="5929354"/>
          </a:xfrm>
          <a:prstGeom prst="rect">
            <a:avLst/>
          </a:prstGeom>
          <a:noFill/>
          <a:ln w="9525">
            <a:noFill/>
            <a:miter lim="800000"/>
            <a:headEnd/>
            <a:tailEnd/>
          </a:ln>
        </p:spPr>
      </p:pic>
    </p:spTree>
    <p:extLst>
      <p:ext uri="{BB962C8B-B14F-4D97-AF65-F5344CB8AC3E}">
        <p14:creationId xmlns="" xmlns:p14="http://schemas.microsoft.com/office/powerpoint/2010/main" val="351967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p:nvPr/>
        </p:nvPicPr>
        <p:blipFill>
          <a:blip r:embed="rId2"/>
          <a:srcRect l="68061" t="48696" r="5578" b="22987"/>
          <a:stretch>
            <a:fillRect/>
          </a:stretch>
        </p:blipFill>
        <p:spPr bwMode="auto">
          <a:xfrm>
            <a:off x="357158" y="500042"/>
            <a:ext cx="8429684" cy="5643602"/>
          </a:xfrm>
          <a:prstGeom prst="rect">
            <a:avLst/>
          </a:prstGeom>
          <a:noFill/>
          <a:ln w="9525">
            <a:noFill/>
            <a:miter lim="800000"/>
            <a:headEnd/>
            <a:tailEnd/>
          </a:ln>
        </p:spPr>
      </p:pic>
    </p:spTree>
    <p:extLst>
      <p:ext uri="{BB962C8B-B14F-4D97-AF65-F5344CB8AC3E}">
        <p14:creationId xmlns="" xmlns:p14="http://schemas.microsoft.com/office/powerpoint/2010/main" val="256000271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129</TotalTime>
  <Words>506</Words>
  <Application>Microsoft Office PowerPoint</Application>
  <PresentationFormat>Экран (4:3)</PresentationFormat>
  <Paragraphs>55</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Изящная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Қорытынды</vt:lpstr>
      <vt:lpstr>Назарларыңызға Рахмет!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Балайм</dc:creator>
  <cp:lastModifiedBy>XTreme.ws</cp:lastModifiedBy>
  <cp:revision>19</cp:revision>
  <dcterms:created xsi:type="dcterms:W3CDTF">2017-06-14T19:49:36Z</dcterms:created>
  <dcterms:modified xsi:type="dcterms:W3CDTF">2017-06-14T07:41:55Z</dcterms:modified>
</cp:coreProperties>
</file>