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22"/>
  </p:notesMasterIdLst>
  <p:sldIdLst>
    <p:sldId id="256" r:id="rId2"/>
    <p:sldId id="257" r:id="rId3"/>
    <p:sldId id="258" r:id="rId4"/>
    <p:sldId id="259" r:id="rId5"/>
    <p:sldId id="260" r:id="rId6"/>
    <p:sldId id="276" r:id="rId7"/>
    <p:sldId id="261" r:id="rId8"/>
    <p:sldId id="269" r:id="rId9"/>
    <p:sldId id="262" r:id="rId10"/>
    <p:sldId id="270" r:id="rId11"/>
    <p:sldId id="263" r:id="rId12"/>
    <p:sldId id="264" r:id="rId13"/>
    <p:sldId id="274" r:id="rId14"/>
    <p:sldId id="266" r:id="rId15"/>
    <p:sldId id="271" r:id="rId16"/>
    <p:sldId id="265" r:id="rId17"/>
    <p:sldId id="273" r:id="rId18"/>
    <p:sldId id="272" r:id="rId19"/>
    <p:sldId id="267" r:id="rId20"/>
    <p:sldId id="268"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634" autoAdjust="0"/>
    <p:restoredTop sz="86447" autoAdjust="0"/>
  </p:normalViewPr>
  <p:slideViewPr>
    <p:cSldViewPr>
      <p:cViewPr varScale="1">
        <p:scale>
          <a:sx n="91" d="100"/>
          <a:sy n="91" d="100"/>
        </p:scale>
        <p:origin x="-1272" y="-114"/>
      </p:cViewPr>
      <p:guideLst>
        <p:guide orient="horz" pos="2160"/>
        <p:guide pos="2880"/>
      </p:guideLst>
    </p:cSldViewPr>
  </p:slideViewPr>
  <p:outlineViewPr>
    <p:cViewPr>
      <p:scale>
        <a:sx n="33" d="100"/>
        <a:sy n="33" d="100"/>
      </p:scale>
      <p:origin x="18" y="5832"/>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301723-1DF0-44AD-9A6E-FBD35243F729}" type="datetimeFigureOut">
              <a:rPr lang="ru-RU" smtClean="0"/>
              <a:pPr/>
              <a:t>20.01.2020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7F8A4E-631E-4906-81FA-57CBABD11FA8}" type="slidenum">
              <a:rPr lang="ru-RU" smtClean="0"/>
              <a:pPr/>
              <a:t>‹#›</a:t>
            </a:fld>
            <a:endParaRPr lang="ru-RU"/>
          </a:p>
        </p:txBody>
      </p:sp>
    </p:spTree>
    <p:extLst>
      <p:ext uri="{BB962C8B-B14F-4D97-AF65-F5344CB8AC3E}">
        <p14:creationId xmlns="" xmlns:p14="http://schemas.microsoft.com/office/powerpoint/2010/main" val="2164955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C7F8A4E-631E-4906-81FA-57CBABD11FA8}" type="slidenum">
              <a:rPr lang="ru-RU" smtClean="0"/>
              <a:pPr/>
              <a:t>5</a:t>
            </a:fld>
            <a:endParaRPr lang="ru-RU"/>
          </a:p>
        </p:txBody>
      </p:sp>
    </p:spTree>
    <p:extLst>
      <p:ext uri="{BB962C8B-B14F-4D97-AF65-F5344CB8AC3E}">
        <p14:creationId xmlns="" xmlns:p14="http://schemas.microsoft.com/office/powerpoint/2010/main" val="1153481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C7F8A4E-631E-4906-81FA-57CBABD11FA8}" type="slidenum">
              <a:rPr lang="ru-RU" smtClean="0"/>
              <a:pPr/>
              <a:t>14</a:t>
            </a:fld>
            <a:endParaRPr lang="ru-RU"/>
          </a:p>
        </p:txBody>
      </p:sp>
    </p:spTree>
    <p:extLst>
      <p:ext uri="{BB962C8B-B14F-4D97-AF65-F5344CB8AC3E}">
        <p14:creationId xmlns="" xmlns:p14="http://schemas.microsoft.com/office/powerpoint/2010/main" val="3772207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C7F8A4E-631E-4906-81FA-57CBABD11FA8}" type="slidenum">
              <a:rPr lang="ru-RU" smtClean="0"/>
              <a:pPr/>
              <a:t>16</a:t>
            </a:fld>
            <a:endParaRPr lang="ru-RU"/>
          </a:p>
        </p:txBody>
      </p:sp>
    </p:spTree>
    <p:extLst>
      <p:ext uri="{BB962C8B-B14F-4D97-AF65-F5344CB8AC3E}">
        <p14:creationId xmlns="" xmlns:p14="http://schemas.microsoft.com/office/powerpoint/2010/main" val="34590929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presentation-creation.ru/"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39752" y="404664"/>
            <a:ext cx="6660232" cy="1728192"/>
          </a:xfrm>
        </p:spPr>
        <p:txBody>
          <a:bodyPr/>
          <a:lstStyle>
            <a:lvl1pPr>
              <a:defRPr b="1">
                <a:solidFill>
                  <a:schemeClr val="accent1">
                    <a:lumMod val="50000"/>
                  </a:schemeClr>
                </a:solidFill>
                <a:effectLst>
                  <a:outerShdw blurRad="38100" dist="38100" dir="2700000" algn="tl">
                    <a:srgbClr val="000000">
                      <a:alpha val="43137"/>
                    </a:srgbClr>
                  </a:outerShdw>
                </a:effectLst>
              </a:defRPr>
            </a:lvl1pPr>
          </a:lstStyle>
          <a:p>
            <a:r>
              <a:rPr lang="ru-RU" smtClean="0"/>
              <a:t>Образец заголовка</a:t>
            </a:r>
            <a:endParaRPr lang="ru-RU" dirty="0"/>
          </a:p>
        </p:txBody>
      </p:sp>
      <p:sp>
        <p:nvSpPr>
          <p:cNvPr id="4" name="Дата 3"/>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5" name="Нижний колонтитул 4"/>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251564276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1">
                    <a:lumMod val="50000"/>
                  </a:schemeClr>
                </a:solidFill>
              </a:defRPr>
            </a:lvl1p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lvl1pPr>
              <a:defRPr>
                <a:solidFill>
                  <a:schemeClr val="accent1">
                    <a:lumMod val="50000"/>
                  </a:schemeClr>
                </a:solidFill>
              </a:defRPr>
            </a:lvl1pPr>
            <a:lvl2pPr>
              <a:defRPr>
                <a:solidFill>
                  <a:schemeClr val="accent1">
                    <a:lumMod val="50000"/>
                  </a:schemeClr>
                </a:solidFill>
              </a:defRPr>
            </a:lvl2pPr>
            <a:lvl3pPr>
              <a:defRPr>
                <a:solidFill>
                  <a:schemeClr val="accent1">
                    <a:lumMod val="50000"/>
                  </a:schemeClr>
                </a:solidFill>
              </a:defRPr>
            </a:lvl3pPr>
            <a:lvl4pPr>
              <a:defRPr>
                <a:solidFill>
                  <a:schemeClr val="accent1">
                    <a:lumMod val="50000"/>
                  </a:schemeClr>
                </a:solidFill>
              </a:defRPr>
            </a:lvl4pPr>
            <a:lvl5pPr>
              <a:defRPr>
                <a:solidFill>
                  <a:schemeClr val="accent1">
                    <a:lumMod val="50000"/>
                  </a:schemeClr>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5" name="Нижний колонтитул 4"/>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107880467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defRPr>
                <a:solidFill>
                  <a:schemeClr val="accent1">
                    <a:lumMod val="50000"/>
                  </a:schemeClr>
                </a:solidFill>
              </a:defRPr>
            </a:lvl1p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lvl1pPr>
              <a:defRPr>
                <a:solidFill>
                  <a:schemeClr val="accent1">
                    <a:lumMod val="50000"/>
                  </a:schemeClr>
                </a:solidFill>
              </a:defRPr>
            </a:lvl1pPr>
            <a:lvl2pPr>
              <a:defRPr>
                <a:solidFill>
                  <a:schemeClr val="accent1">
                    <a:lumMod val="50000"/>
                  </a:schemeClr>
                </a:solidFill>
              </a:defRPr>
            </a:lvl2pPr>
            <a:lvl3pPr>
              <a:defRPr>
                <a:solidFill>
                  <a:schemeClr val="accent1">
                    <a:lumMod val="50000"/>
                  </a:schemeClr>
                </a:solidFill>
              </a:defRPr>
            </a:lvl3pPr>
            <a:lvl4pPr>
              <a:defRPr>
                <a:solidFill>
                  <a:schemeClr val="accent1">
                    <a:lumMod val="50000"/>
                  </a:schemeClr>
                </a:solidFill>
              </a:defRPr>
            </a:lvl4pPr>
            <a:lvl5pPr>
              <a:defRPr>
                <a:solidFill>
                  <a:schemeClr val="accent1">
                    <a:lumMod val="50000"/>
                  </a:schemeClr>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5" name="Нижний колонтитул 4"/>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298369546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sp>
        <p:nvSpPr>
          <p:cNvPr id="15" name="Дата 14"/>
          <p:cNvSpPr>
            <a:spLocks noGrp="1"/>
          </p:cNvSpPr>
          <p:nvPr>
            <p:ph type="dt" sz="half" idx="10"/>
          </p:nvPr>
        </p:nvSpPr>
        <p:spPr/>
        <p:txBody>
          <a:bodyPr/>
          <a:lstStyle/>
          <a:p>
            <a:fld id="{DCDF88C4-53EC-4397-B629-417C072BB737}" type="datetimeFigureOut">
              <a:rPr lang="ru-RU" smtClean="0"/>
              <a:pPr/>
              <a:t>20.01.2020</a:t>
            </a:fld>
            <a:endParaRPr lang="ru-RU"/>
          </a:p>
        </p:txBody>
      </p:sp>
      <p:sp>
        <p:nvSpPr>
          <p:cNvPr id="16" name="Номер слайда 15"/>
          <p:cNvSpPr>
            <a:spLocks noGrp="1"/>
          </p:cNvSpPr>
          <p:nvPr>
            <p:ph type="sldNum" sz="quarter" idx="11"/>
          </p:nvPr>
        </p:nvSpPr>
        <p:spPr/>
        <p:txBody>
          <a:bodyPr/>
          <a:lstStyle/>
          <a:p>
            <a:fld id="{6312B4C0-98FB-4A7B-B896-737D0A8AE89F}"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sp>
        <p:nvSpPr>
          <p:cNvPr id="13" name="Заголовок 1"/>
          <p:cNvSpPr>
            <a:spLocks noGrp="1"/>
          </p:cNvSpPr>
          <p:nvPr>
            <p:ph type="title"/>
          </p:nvPr>
        </p:nvSpPr>
        <p:spPr>
          <a:xfrm>
            <a:off x="107504" y="45855"/>
            <a:ext cx="7416824" cy="1150897"/>
          </a:xfrm>
          <a:prstGeom prst="rect">
            <a:avLst/>
          </a:prstGeom>
        </p:spPr>
        <p:txBody>
          <a:bodyPr vert="horz" lIns="91440" tIns="45720" rIns="91440" bIns="45720" rtlCol="0" anchor="ctr">
            <a:normAutofit/>
          </a:bodyPr>
          <a:lstStyle/>
          <a:p>
            <a:r>
              <a:rPr lang="ru-RU" smtClean="0"/>
              <a:t>Образец заголовка</a:t>
            </a:r>
            <a:endParaRPr lang="ru-RU" dirty="0"/>
          </a:p>
        </p:txBody>
      </p:sp>
      <p:sp>
        <p:nvSpPr>
          <p:cNvPr id="14" name="Текст 2"/>
          <p:cNvSpPr>
            <a:spLocks noGrp="1"/>
          </p:cNvSpPr>
          <p:nvPr>
            <p:ph idx="1"/>
          </p:nvPr>
        </p:nvSpPr>
        <p:spPr>
          <a:xfrm>
            <a:off x="2123728" y="1484784"/>
            <a:ext cx="6912768" cy="475252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5"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accent1">
                    <a:lumMod val="50000"/>
                  </a:schemeClr>
                </a:solidFill>
              </a:defRPr>
            </a:lvl1pPr>
          </a:lstStyle>
          <a:p>
            <a:fld id="{DCDF88C4-53EC-4397-B629-417C072BB737}" type="datetimeFigureOut">
              <a:rPr lang="ru-RU" smtClean="0"/>
              <a:pPr/>
              <a:t>20.01.2020</a:t>
            </a:fld>
            <a:endParaRPr lang="ru-RU"/>
          </a:p>
        </p:txBody>
      </p:sp>
      <p:sp>
        <p:nvSpPr>
          <p:cNvPr id="16"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accent1">
                    <a:lumMod val="50000"/>
                  </a:schemeClr>
                </a:solidFill>
              </a:defRPr>
            </a:lvl1pPr>
          </a:lstStyle>
          <a:p>
            <a:endParaRPr lang="ru-RU"/>
          </a:p>
        </p:txBody>
      </p:sp>
      <p:sp>
        <p:nvSpPr>
          <p:cNvPr id="17"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accent1">
                    <a:lumMod val="50000"/>
                  </a:schemeClr>
                </a:solidFill>
              </a:defRPr>
            </a:lvl1pPr>
          </a:lstStyle>
          <a:p>
            <a:fld id="{6312B4C0-98FB-4A7B-B896-737D0A8AE89F}" type="slidenum">
              <a:rPr lang="ru-RU" smtClean="0"/>
              <a:pPr/>
              <a:t>‹#›</a:t>
            </a:fld>
            <a:endParaRPr lang="ru-RU"/>
          </a:p>
        </p:txBody>
      </p:sp>
      <p:pic>
        <p:nvPicPr>
          <p:cNvPr id="18" name="Рисунок 17">
            <a:hlinkClick r:id="rId2"/>
          </p:cNvPr>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620688" y="45855"/>
            <a:ext cx="757762" cy="757762"/>
          </a:xfrm>
          <a:prstGeom prst="rect">
            <a:avLst/>
          </a:prstGeom>
        </p:spPr>
      </p:pic>
    </p:spTree>
    <p:extLst>
      <p:ext uri="{BB962C8B-B14F-4D97-AF65-F5344CB8AC3E}">
        <p14:creationId xmlns="" xmlns:p14="http://schemas.microsoft.com/office/powerpoint/2010/main" val="15430141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solidFill>
                  <a:schemeClr val="accent1">
                    <a:lumMod val="50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5" name="Нижний колонтитул 4"/>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6" name="Номер слайда 5"/>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202665470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1">
                    <a:lumMod val="50000"/>
                  </a:schemeClr>
                </a:solidFill>
              </a:defRPr>
            </a:lvl1pPr>
          </a:lstStyle>
          <a:p>
            <a:r>
              <a:rPr lang="ru-RU" smtClean="0"/>
              <a:t>Образец заголовка</a:t>
            </a:r>
            <a:endParaRPr lang="ru-RU" dirty="0"/>
          </a:p>
        </p:txBody>
      </p:sp>
      <p:sp>
        <p:nvSpPr>
          <p:cNvPr id="3" name="Объект 2"/>
          <p:cNvSpPr>
            <a:spLocks noGrp="1"/>
          </p:cNvSpPr>
          <p:nvPr>
            <p:ph sz="half" idx="1"/>
          </p:nvPr>
        </p:nvSpPr>
        <p:spPr>
          <a:xfrm>
            <a:off x="395536" y="1999381"/>
            <a:ext cx="4248472" cy="4525963"/>
          </a:xfrm>
        </p:spPr>
        <p:txBody>
          <a:bodyPr/>
          <a:lstStyle>
            <a:lvl1pPr>
              <a:defRPr sz="2800">
                <a:solidFill>
                  <a:schemeClr val="accent1">
                    <a:lumMod val="50000"/>
                  </a:schemeClr>
                </a:solidFill>
              </a:defRPr>
            </a:lvl1pPr>
            <a:lvl2pPr>
              <a:defRPr sz="2400">
                <a:solidFill>
                  <a:schemeClr val="accent1">
                    <a:lumMod val="50000"/>
                  </a:schemeClr>
                </a:solidFill>
              </a:defRPr>
            </a:lvl2pPr>
            <a:lvl3pPr>
              <a:defRPr sz="2000">
                <a:solidFill>
                  <a:schemeClr val="accent1">
                    <a:lumMod val="50000"/>
                  </a:schemeClr>
                </a:solidFill>
              </a:defRPr>
            </a:lvl3pPr>
            <a:lvl4pPr>
              <a:defRPr sz="1800">
                <a:solidFill>
                  <a:schemeClr val="accent1">
                    <a:lumMod val="50000"/>
                  </a:schemeClr>
                </a:solidFill>
              </a:defRPr>
            </a:lvl4pPr>
            <a:lvl5pPr>
              <a:defRPr sz="1800">
                <a:solidFill>
                  <a:schemeClr val="accent1">
                    <a:lumMod val="50000"/>
                  </a:schemeClr>
                </a:solidFill>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4716016" y="1999381"/>
            <a:ext cx="4248472" cy="4525963"/>
          </a:xfrm>
        </p:spPr>
        <p:txBody>
          <a:bodyPr/>
          <a:lstStyle>
            <a:lvl1pPr>
              <a:defRPr sz="2800">
                <a:solidFill>
                  <a:schemeClr val="accent1">
                    <a:lumMod val="50000"/>
                  </a:schemeClr>
                </a:solidFill>
              </a:defRPr>
            </a:lvl1pPr>
            <a:lvl2pPr>
              <a:defRPr sz="2400">
                <a:solidFill>
                  <a:schemeClr val="accent1">
                    <a:lumMod val="50000"/>
                  </a:schemeClr>
                </a:solidFill>
              </a:defRPr>
            </a:lvl2pPr>
            <a:lvl3pPr>
              <a:defRPr sz="2000">
                <a:solidFill>
                  <a:schemeClr val="accent1">
                    <a:lumMod val="50000"/>
                  </a:schemeClr>
                </a:solidFill>
              </a:defRPr>
            </a:lvl3pPr>
            <a:lvl4pPr>
              <a:defRPr sz="1800">
                <a:solidFill>
                  <a:schemeClr val="accent1">
                    <a:lumMod val="50000"/>
                  </a:schemeClr>
                </a:solidFill>
              </a:defRPr>
            </a:lvl4pPr>
            <a:lvl5pPr>
              <a:defRPr sz="1800">
                <a:solidFill>
                  <a:schemeClr val="accent1">
                    <a:lumMod val="50000"/>
                  </a:schemeClr>
                </a:solidFill>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4"/>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6" name="Нижний колонтитул 5"/>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7" name="Номер слайда 6"/>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389133997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1">
                    <a:lumMod val="50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457200" y="1874813"/>
            <a:ext cx="4040188" cy="639762"/>
          </a:xfrm>
        </p:spPr>
        <p:txBody>
          <a:bodyPr anchor="b"/>
          <a:lstStyle>
            <a:lvl1pPr marL="0" indent="0">
              <a:buNone/>
              <a:defRPr sz="2400" b="1">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502048"/>
            <a:ext cx="4040188" cy="3951288"/>
          </a:xfrm>
        </p:spPr>
        <p:txBody>
          <a:bodyPr/>
          <a:lstStyle>
            <a:lvl1pPr>
              <a:defRPr sz="2400">
                <a:solidFill>
                  <a:schemeClr val="accent1">
                    <a:lumMod val="50000"/>
                  </a:schemeClr>
                </a:solidFill>
              </a:defRPr>
            </a:lvl1pPr>
            <a:lvl2pPr>
              <a:defRPr sz="2000">
                <a:solidFill>
                  <a:schemeClr val="accent1">
                    <a:lumMod val="50000"/>
                  </a:schemeClr>
                </a:solidFill>
              </a:defRPr>
            </a:lvl2pPr>
            <a:lvl3pPr>
              <a:defRPr sz="1800">
                <a:solidFill>
                  <a:schemeClr val="accent1">
                    <a:lumMod val="50000"/>
                  </a:schemeClr>
                </a:solidFill>
              </a:defRPr>
            </a:lvl3pPr>
            <a:lvl4pPr>
              <a:defRPr sz="1600">
                <a:solidFill>
                  <a:schemeClr val="accent1">
                    <a:lumMod val="50000"/>
                  </a:schemeClr>
                </a:solidFill>
              </a:defRPr>
            </a:lvl4pPr>
            <a:lvl5pPr>
              <a:defRPr sz="1600">
                <a:solidFill>
                  <a:schemeClr val="accent1">
                    <a:lumMod val="50000"/>
                  </a:schemeClr>
                </a:solidFill>
              </a:defRPr>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645025" y="1925142"/>
            <a:ext cx="4041775" cy="639762"/>
          </a:xfrm>
        </p:spPr>
        <p:txBody>
          <a:bodyPr anchor="b"/>
          <a:lstStyle>
            <a:lvl1pPr marL="0" indent="0">
              <a:buNone/>
              <a:defRPr sz="2400" b="1">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502048"/>
            <a:ext cx="4041775" cy="3951288"/>
          </a:xfrm>
        </p:spPr>
        <p:txBody>
          <a:bodyPr/>
          <a:lstStyle>
            <a:lvl1pPr>
              <a:defRPr sz="2400">
                <a:solidFill>
                  <a:schemeClr val="accent1">
                    <a:lumMod val="50000"/>
                  </a:schemeClr>
                </a:solidFill>
              </a:defRPr>
            </a:lvl1pPr>
            <a:lvl2pPr>
              <a:defRPr sz="2000">
                <a:solidFill>
                  <a:schemeClr val="accent1">
                    <a:lumMod val="50000"/>
                  </a:schemeClr>
                </a:solidFill>
              </a:defRPr>
            </a:lvl2pPr>
            <a:lvl3pPr>
              <a:defRPr sz="1800">
                <a:solidFill>
                  <a:schemeClr val="accent1">
                    <a:lumMod val="50000"/>
                  </a:schemeClr>
                </a:solidFill>
              </a:defRPr>
            </a:lvl3pPr>
            <a:lvl4pPr>
              <a:defRPr sz="1600">
                <a:solidFill>
                  <a:schemeClr val="accent1">
                    <a:lumMod val="50000"/>
                  </a:schemeClr>
                </a:solidFill>
              </a:defRPr>
            </a:lvl4pPr>
            <a:lvl5pPr>
              <a:defRPr sz="1600">
                <a:solidFill>
                  <a:schemeClr val="accent1">
                    <a:lumMod val="50000"/>
                  </a:schemeClr>
                </a:solidFill>
              </a:defRPr>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6"/>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8" name="Нижний колонтитул 7"/>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9" name="Номер слайда 8"/>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165993347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1">
                    <a:lumMod val="50000"/>
                  </a:schemeClr>
                </a:solidFill>
              </a:defRPr>
            </a:lvl1pPr>
          </a:lstStyle>
          <a:p>
            <a:r>
              <a:rPr lang="ru-RU" smtClean="0"/>
              <a:t>Образец заголовка</a:t>
            </a:r>
            <a:endParaRPr lang="ru-RU" dirty="0"/>
          </a:p>
        </p:txBody>
      </p:sp>
      <p:sp>
        <p:nvSpPr>
          <p:cNvPr id="3" name="Дата 2"/>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4" name="Нижний колонтитул 3"/>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5" name="Номер слайда 4"/>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217245772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3" name="Нижний колонтитул 2"/>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4" name="Номер слайда 3"/>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61595152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3622"/>
            <a:ext cx="3008313" cy="921478"/>
          </a:xfrm>
        </p:spPr>
        <p:txBody>
          <a:bodyPr anchor="b"/>
          <a:lstStyle>
            <a:lvl1pPr algn="l">
              <a:defRPr sz="2000" b="1">
                <a:solidFill>
                  <a:schemeClr val="accent1">
                    <a:lumMod val="50000"/>
                  </a:schemeClr>
                </a:solidFill>
              </a:defRPr>
            </a:lvl1pPr>
          </a:lstStyle>
          <a:p>
            <a:r>
              <a:rPr lang="ru-RU" smtClean="0"/>
              <a:t>Образец заголовка</a:t>
            </a:r>
            <a:endParaRPr lang="ru-RU" dirty="0"/>
          </a:p>
        </p:txBody>
      </p:sp>
      <p:sp>
        <p:nvSpPr>
          <p:cNvPr id="3" name="Объект 2"/>
          <p:cNvSpPr>
            <a:spLocks noGrp="1"/>
          </p:cNvSpPr>
          <p:nvPr>
            <p:ph idx="1"/>
          </p:nvPr>
        </p:nvSpPr>
        <p:spPr>
          <a:xfrm>
            <a:off x="3563888" y="1916832"/>
            <a:ext cx="5111750" cy="4353347"/>
          </a:xfrm>
        </p:spPr>
        <p:txBody>
          <a:bodyPr/>
          <a:lstStyle>
            <a:lvl1pPr>
              <a:defRPr sz="3200">
                <a:solidFill>
                  <a:schemeClr val="accent1">
                    <a:lumMod val="50000"/>
                  </a:schemeClr>
                </a:solidFill>
              </a:defRPr>
            </a:lvl1pPr>
            <a:lvl2pPr>
              <a:defRPr sz="2800">
                <a:solidFill>
                  <a:schemeClr val="accent1">
                    <a:lumMod val="50000"/>
                  </a:schemeClr>
                </a:solidFill>
              </a:defRPr>
            </a:lvl2pPr>
            <a:lvl3pPr>
              <a:defRPr sz="2400">
                <a:solidFill>
                  <a:schemeClr val="accent1">
                    <a:lumMod val="50000"/>
                  </a:schemeClr>
                </a:solidFill>
              </a:defRPr>
            </a:lvl3pPr>
            <a:lvl4pPr>
              <a:defRPr sz="2000">
                <a:solidFill>
                  <a:schemeClr val="accent1">
                    <a:lumMod val="50000"/>
                  </a:schemeClr>
                </a:solidFill>
              </a:defRPr>
            </a:lvl4pPr>
            <a:lvl5pPr>
              <a:defRPr sz="2000">
                <a:solidFill>
                  <a:schemeClr val="accent1">
                    <a:lumMod val="50000"/>
                  </a:schemeClr>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6" name="Нижний колонтитул 5"/>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7" name="Номер слайда 6"/>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34548966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solidFill>
                  <a:schemeClr val="accent1">
                    <a:lumMod val="50000"/>
                  </a:schemeClr>
                </a:solidFill>
              </a:defRPr>
            </a:lvl1pPr>
          </a:lstStyle>
          <a:p>
            <a:r>
              <a:rPr lang="ru-RU" smtClean="0"/>
              <a:t>Образец заголовка</a:t>
            </a:r>
            <a:endParaRPr lang="ru-RU" dirty="0"/>
          </a:p>
        </p:txBody>
      </p:sp>
      <p:sp>
        <p:nvSpPr>
          <p:cNvPr id="3" name="Рисунок 2"/>
          <p:cNvSpPr>
            <a:spLocks noGrp="1"/>
          </p:cNvSpPr>
          <p:nvPr>
            <p:ph type="pic" idx="1"/>
          </p:nvPr>
        </p:nvSpPr>
        <p:spPr>
          <a:xfrm>
            <a:off x="1792288" y="612775"/>
            <a:ext cx="5486400" cy="4114800"/>
          </a:xfrm>
        </p:spPr>
        <p:txBody>
          <a:bodyPr/>
          <a:lstStyle>
            <a:lvl1pPr marL="0" indent="0">
              <a:buNone/>
              <a:defRPr sz="3200">
                <a:solidFill>
                  <a:schemeClr val="accent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solidFill>
                  <a:schemeClr val="accent1">
                    <a:lumMod val="50000"/>
                  </a:schemeClr>
                </a:solidFill>
              </a:defRPr>
            </a:lvl1pPr>
          </a:lstStyle>
          <a:p>
            <a:fld id="{DCDF88C4-53EC-4397-B629-417C072BB737}" type="datetimeFigureOut">
              <a:rPr lang="ru-RU" smtClean="0"/>
              <a:pPr/>
              <a:t>20.01.2020</a:t>
            </a:fld>
            <a:endParaRPr lang="ru-RU"/>
          </a:p>
        </p:txBody>
      </p:sp>
      <p:sp>
        <p:nvSpPr>
          <p:cNvPr id="6" name="Нижний колонтитул 5"/>
          <p:cNvSpPr>
            <a:spLocks noGrp="1"/>
          </p:cNvSpPr>
          <p:nvPr>
            <p:ph type="ftr" sz="quarter" idx="11"/>
          </p:nvPr>
        </p:nvSpPr>
        <p:spPr/>
        <p:txBody>
          <a:bodyPr/>
          <a:lstStyle>
            <a:lvl1pPr>
              <a:defRPr>
                <a:solidFill>
                  <a:schemeClr val="accent1">
                    <a:lumMod val="50000"/>
                  </a:schemeClr>
                </a:solidFill>
              </a:defRPr>
            </a:lvl1pPr>
          </a:lstStyle>
          <a:p>
            <a:endParaRPr lang="ru-RU"/>
          </a:p>
        </p:txBody>
      </p:sp>
      <p:sp>
        <p:nvSpPr>
          <p:cNvPr id="7" name="Номер слайда 6"/>
          <p:cNvSpPr>
            <a:spLocks noGrp="1"/>
          </p:cNvSpPr>
          <p:nvPr>
            <p:ph type="sldNum" sz="quarter" idx="12"/>
          </p:nvPr>
        </p:nvSpPr>
        <p:spPr/>
        <p:txBody>
          <a:bodyPr/>
          <a:lstStyle>
            <a:lvl1pPr>
              <a:defRPr>
                <a:solidFill>
                  <a:schemeClr val="accent1">
                    <a:lumMod val="50000"/>
                  </a:schemeClr>
                </a:solidFill>
              </a:defRPr>
            </a:lvl1pPr>
          </a:lstStyle>
          <a:p>
            <a:fld id="{6312B4C0-98FB-4A7B-B896-737D0A8AE89F}" type="slidenum">
              <a:rPr lang="ru-RU" smtClean="0"/>
              <a:pPr/>
              <a:t>‹#›</a:t>
            </a:fld>
            <a:endParaRPr lang="ru-RU"/>
          </a:p>
        </p:txBody>
      </p:sp>
    </p:spTree>
    <p:extLst>
      <p:ext uri="{BB962C8B-B14F-4D97-AF65-F5344CB8AC3E}">
        <p14:creationId xmlns="" xmlns:p14="http://schemas.microsoft.com/office/powerpoint/2010/main" val="275860541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presentation-creation.ru/"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45855"/>
            <a:ext cx="7416824" cy="1150897"/>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2123728" y="1484784"/>
            <a:ext cx="6912768" cy="4752528"/>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accent1">
                    <a:lumMod val="50000"/>
                  </a:schemeClr>
                </a:solidFill>
              </a:defRPr>
            </a:lvl1pPr>
          </a:lstStyle>
          <a:p>
            <a:fld id="{DCDF88C4-53EC-4397-B629-417C072BB737}" type="datetimeFigureOut">
              <a:rPr lang="ru-RU" smtClean="0"/>
              <a:pPr/>
              <a:t>20.01.2020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accent1">
                    <a:lumMod val="50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accent1">
                    <a:lumMod val="50000"/>
                  </a:schemeClr>
                </a:solidFill>
              </a:defRPr>
            </a:lvl1pPr>
          </a:lstStyle>
          <a:p>
            <a:fld id="{6312B4C0-98FB-4A7B-B896-737D0A8AE89F}" type="slidenum">
              <a:rPr lang="ru-RU" smtClean="0"/>
              <a:pPr/>
              <a:t>‹#›</a:t>
            </a:fld>
            <a:endParaRPr lang="ru-RU"/>
          </a:p>
        </p:txBody>
      </p:sp>
      <p:pic>
        <p:nvPicPr>
          <p:cNvPr id="7" name="Рисунок 6">
            <a:hlinkClick r:id="rId15"/>
          </p:cNvPr>
          <p:cNvPicPr>
            <a:picLocks noChangeAspect="1"/>
          </p:cNvPicPr>
          <p:nvPr/>
        </p:nvPicPr>
        <p:blipFill>
          <a:blip r:embed="rId16">
            <a:extLst>
              <a:ext uri="{28A0092B-C50C-407E-A947-70E740481C1C}">
                <a14:useLocalDpi xmlns="" xmlns:a14="http://schemas.microsoft.com/office/drawing/2010/main" val="0"/>
              </a:ext>
            </a:extLst>
          </a:blip>
          <a:stretch>
            <a:fillRect/>
          </a:stretch>
        </p:blipFill>
        <p:spPr>
          <a:xfrm>
            <a:off x="-1620688" y="45855"/>
            <a:ext cx="757762" cy="757762"/>
          </a:xfrm>
          <a:prstGeom prst="rect">
            <a:avLst/>
          </a:prstGeom>
        </p:spPr>
      </p:pic>
    </p:spTree>
    <p:extLst>
      <p:ext uri="{BB962C8B-B14F-4D97-AF65-F5344CB8AC3E}">
        <p14:creationId xmlns="" xmlns:p14="http://schemas.microsoft.com/office/powerpoint/2010/main" val="371027245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accent1">
              <a:lumMod val="50000"/>
            </a:schemeClr>
          </a:solidFill>
          <a:effectLst>
            <a:outerShdw blurRad="38100" dist="38100" dir="2700000" algn="tl">
              <a:srgbClr val="000000">
                <a:alpha val="43137"/>
              </a:srgbClr>
            </a:outerShdw>
          </a:effectLst>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accent1">
              <a:lumMod val="50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accent1">
              <a:lumMod val="50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accent1">
              <a:lumMod val="50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accent1">
              <a:lumMod val="50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accent1">
              <a:lumMod val="50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noFill/>
        </p:spPr>
        <p:txBody>
          <a:bodyPr>
            <a:normAutofit/>
          </a:bodyPr>
          <a:lstStyle/>
          <a:p>
            <a:pPr algn="ctr"/>
            <a:r>
              <a:rPr lang="ru-RU" sz="1600" b="0" dirty="0" smtClean="0">
                <a:latin typeface="Arial" pitchFamily="34" charset="0"/>
                <a:cs typeface="Arial" pitchFamily="34" charset="0"/>
              </a:rPr>
              <a:t>МИНИСТЕРСТВО ОБРАЗОВАНИЯ И НАУКИ РЕСПУБЛИКИ КАЗАХСТАН</a:t>
            </a:r>
            <a:br>
              <a:rPr lang="ru-RU" sz="1600" b="0" dirty="0" smtClean="0">
                <a:latin typeface="Arial" pitchFamily="34" charset="0"/>
                <a:cs typeface="Arial" pitchFamily="34" charset="0"/>
              </a:rPr>
            </a:br>
            <a:r>
              <a:rPr lang="ru-RU" sz="1600" b="0" dirty="0" smtClean="0">
                <a:latin typeface="Arial" pitchFamily="34" charset="0"/>
                <a:cs typeface="Arial" pitchFamily="34" charset="0"/>
              </a:rPr>
              <a:t>ЮЖНО-КАЗАХСТАНСКИЙ ГОСУДАРСТВЕННЫЙ УНИВЕРСИТЕТ </a:t>
            </a:r>
            <a:br>
              <a:rPr lang="ru-RU" sz="1600" b="0" dirty="0" smtClean="0">
                <a:latin typeface="Arial" pitchFamily="34" charset="0"/>
                <a:cs typeface="Arial" pitchFamily="34" charset="0"/>
              </a:rPr>
            </a:br>
            <a:r>
              <a:rPr lang="ru-RU" sz="1600" b="0" dirty="0" smtClean="0">
                <a:latin typeface="Arial" pitchFamily="34" charset="0"/>
                <a:cs typeface="Arial" pitchFamily="34" charset="0"/>
              </a:rPr>
              <a:t>им. М. АУЭЗОВА  </a:t>
            </a:r>
            <a:br>
              <a:rPr lang="ru-RU" sz="1600" b="0" dirty="0" smtClean="0">
                <a:latin typeface="Arial" pitchFamily="34" charset="0"/>
                <a:cs typeface="Arial" pitchFamily="34" charset="0"/>
              </a:rPr>
            </a:br>
            <a:r>
              <a:rPr lang="ru-RU" sz="1600" b="0" dirty="0" smtClean="0">
                <a:latin typeface="Arial" pitchFamily="34" charset="0"/>
                <a:cs typeface="Arial" pitchFamily="34" charset="0"/>
              </a:rPr>
              <a:t>ФАКУЛЬТЕТ ФИЛОЛОГИИ </a:t>
            </a:r>
            <a:br>
              <a:rPr lang="ru-RU" sz="1600" b="0" dirty="0" smtClean="0">
                <a:latin typeface="Arial" pitchFamily="34" charset="0"/>
                <a:cs typeface="Arial" pitchFamily="34" charset="0"/>
              </a:rPr>
            </a:br>
            <a:r>
              <a:rPr lang="ru-RU" sz="1600" b="0" dirty="0" smtClean="0">
                <a:latin typeface="Arial" pitchFamily="34" charset="0"/>
                <a:cs typeface="Arial" pitchFamily="34" charset="0"/>
              </a:rPr>
              <a:t>КАФЕДРА «ИСТОРИЯ КАЗАХСТАНА»</a:t>
            </a:r>
            <a:endParaRPr lang="ru-RU" sz="1600" b="0" dirty="0">
              <a:latin typeface="Arial" pitchFamily="34" charset="0"/>
              <a:cs typeface="Arial" pitchFamily="34" charset="0"/>
            </a:endParaRPr>
          </a:p>
        </p:txBody>
      </p:sp>
      <p:sp>
        <p:nvSpPr>
          <p:cNvPr id="3" name="Подзаголовок 2"/>
          <p:cNvSpPr>
            <a:spLocks noGrp="1"/>
          </p:cNvSpPr>
          <p:nvPr>
            <p:ph type="subTitle" idx="4294967295"/>
          </p:nvPr>
        </p:nvSpPr>
        <p:spPr>
          <a:xfrm>
            <a:off x="0" y="2420888"/>
            <a:ext cx="8929688" cy="2736850"/>
          </a:xfrm>
          <a:ln>
            <a:noFill/>
          </a:ln>
        </p:spPr>
        <p:txBody>
          <a:bodyPr>
            <a:normAutofit fontScale="92500" lnSpcReduction="20000"/>
          </a:bodyPr>
          <a:lstStyle/>
          <a:p>
            <a:pPr marL="0" indent="0" algn="ctr">
              <a:buNone/>
            </a:pPr>
            <a:r>
              <a:rPr lang="ru-RU" dirty="0">
                <a:solidFill>
                  <a:schemeClr val="bg1"/>
                </a:solidFill>
                <a:effectLst>
                  <a:outerShdw blurRad="38100" dist="38100" dir="2700000" algn="tl">
                    <a:srgbClr val="000000">
                      <a:alpha val="43137"/>
                    </a:srgbClr>
                  </a:outerShdw>
                </a:effectLst>
                <a:latin typeface="Appetite New" pitchFamily="50" charset="0"/>
              </a:rPr>
              <a:t>Тема:</a:t>
            </a:r>
          </a:p>
          <a:p>
            <a:pPr marL="0" indent="0" algn="ctr">
              <a:buNone/>
            </a:pPr>
            <a:r>
              <a:rPr lang="ru-RU" b="1" dirty="0" smtClean="0">
                <a:solidFill>
                  <a:schemeClr val="bg1"/>
                </a:solidFill>
                <a:effectLst>
                  <a:outerShdw blurRad="38100" dist="38100" dir="2700000" algn="tl">
                    <a:srgbClr val="000000">
                      <a:alpha val="43137"/>
                    </a:srgbClr>
                  </a:outerShdw>
                </a:effectLst>
              </a:rPr>
              <a:t>«Исторические </a:t>
            </a:r>
            <a:r>
              <a:rPr lang="ru-RU" b="1" dirty="0">
                <a:solidFill>
                  <a:schemeClr val="bg1"/>
                </a:solidFill>
                <a:effectLst>
                  <a:outerShdw blurRad="38100" dist="38100" dir="2700000" algn="tl">
                    <a:srgbClr val="000000">
                      <a:alpha val="43137"/>
                    </a:srgbClr>
                  </a:outerShdw>
                </a:effectLst>
              </a:rPr>
              <a:t>исследования, посвященные трагическим последствиям советских реформ 20-30-ых </a:t>
            </a:r>
            <a:r>
              <a:rPr lang="ru-RU" b="1" dirty="0" smtClean="0">
                <a:solidFill>
                  <a:schemeClr val="bg1"/>
                </a:solidFill>
                <a:effectLst>
                  <a:outerShdw blurRad="38100" dist="38100" dir="2700000" algn="tl">
                    <a:srgbClr val="000000">
                      <a:alpha val="43137"/>
                    </a:srgbClr>
                  </a:outerShdw>
                </a:effectLst>
              </a:rPr>
              <a:t>годов»</a:t>
            </a:r>
            <a:endParaRPr lang="ru-RU" b="1" dirty="0">
              <a:solidFill>
                <a:schemeClr val="bg1"/>
              </a:solidFill>
              <a:effectLst>
                <a:outerShdw blurRad="38100" dist="38100" dir="2700000" algn="tl">
                  <a:srgbClr val="000000">
                    <a:alpha val="43137"/>
                  </a:srgbClr>
                </a:outerShdw>
              </a:effectLst>
            </a:endParaRPr>
          </a:p>
          <a:p>
            <a:pPr marL="0" indent="0" algn="ctr">
              <a:buNone/>
            </a:pPr>
            <a:endParaRPr lang="ru-RU" sz="2000" b="1" dirty="0">
              <a:solidFill>
                <a:schemeClr val="bg1"/>
              </a:solidFill>
              <a:effectLst>
                <a:outerShdw blurRad="38100" dist="38100" dir="2700000" algn="tl">
                  <a:srgbClr val="000000">
                    <a:alpha val="43137"/>
                  </a:srgbClr>
                </a:outerShdw>
              </a:effectLst>
            </a:endParaRPr>
          </a:p>
          <a:p>
            <a:pPr marL="0" indent="0" algn="r">
              <a:buNone/>
            </a:pPr>
            <a:r>
              <a:rPr lang="ru-RU" sz="2200" b="1" dirty="0">
                <a:solidFill>
                  <a:schemeClr val="bg1"/>
                </a:solidFill>
                <a:effectLst>
                  <a:outerShdw blurRad="38100" dist="38100" dir="2700000" algn="tl">
                    <a:srgbClr val="000000">
                      <a:alpha val="43137"/>
                    </a:srgbClr>
                  </a:outerShdw>
                </a:effectLst>
              </a:rPr>
              <a:t>Выполнила: </a:t>
            </a:r>
            <a:r>
              <a:rPr lang="ru-RU" sz="2200" b="1" dirty="0" err="1">
                <a:solidFill>
                  <a:schemeClr val="bg1"/>
                </a:solidFill>
                <a:effectLst>
                  <a:outerShdw blurRad="38100" dist="38100" dir="2700000" algn="tl">
                    <a:srgbClr val="000000">
                      <a:alpha val="43137"/>
                    </a:srgbClr>
                  </a:outerShdw>
                </a:effectLst>
              </a:rPr>
              <a:t>Багметова</a:t>
            </a:r>
            <a:r>
              <a:rPr lang="ru-RU" sz="2200" b="1" dirty="0">
                <a:solidFill>
                  <a:schemeClr val="bg1"/>
                </a:solidFill>
                <a:effectLst>
                  <a:outerShdw blurRad="38100" dist="38100" dir="2700000" algn="tl">
                    <a:srgbClr val="000000">
                      <a:alpha val="43137"/>
                    </a:srgbClr>
                  </a:outerShdw>
                </a:effectLst>
              </a:rPr>
              <a:t> А.</a:t>
            </a:r>
          </a:p>
          <a:p>
            <a:pPr marL="0" indent="0" algn="r">
              <a:buNone/>
            </a:pPr>
            <a:r>
              <a:rPr lang="ru-RU" sz="2200" b="1" dirty="0">
                <a:solidFill>
                  <a:schemeClr val="bg1"/>
                </a:solidFill>
                <a:effectLst>
                  <a:outerShdw blurRad="38100" dist="38100" dir="2700000" algn="tl">
                    <a:srgbClr val="000000">
                      <a:alpha val="43137"/>
                    </a:srgbClr>
                  </a:outerShdw>
                </a:effectLst>
              </a:rPr>
              <a:t>Группа: Фи-18-8р </a:t>
            </a:r>
            <a:endParaRPr lang="ru-RU" sz="2200" b="1" dirty="0" smtClean="0">
              <a:solidFill>
                <a:schemeClr val="bg1"/>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380291762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User\Desktop\detail_1d36f076993e37d284d1723cafb0a3c6.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195736" y="3284984"/>
            <a:ext cx="4382215" cy="2921476"/>
          </a:xfrm>
          <a:prstGeom prst="rect">
            <a:avLst/>
          </a:prstGeom>
          <a:noFill/>
          <a:extLst>
            <a:ext uri="{909E8E84-426E-40DD-AFC4-6F175D3DCCD1}">
              <a14:hiddenFill xmlns="" xmlns:a14="http://schemas.microsoft.com/office/drawing/2010/main">
                <a:solidFill>
                  <a:srgbClr val="FFFFFF"/>
                </a:solidFill>
              </a14:hiddenFill>
            </a:ext>
          </a:extLst>
        </p:spPr>
      </p:pic>
      <p:pic>
        <p:nvPicPr>
          <p:cNvPr id="8196" name="Picture 4" descr="C:\Users\User\Desktop\EEahOv25RALqCT3kqL4iqLWRafNXHs.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838532" y="3690273"/>
            <a:ext cx="2037625" cy="296800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467544" y="86908"/>
            <a:ext cx="8424936" cy="3139321"/>
          </a:xfrm>
          <a:prstGeom prst="rect">
            <a:avLst/>
          </a:prstGeom>
        </p:spPr>
        <p:txBody>
          <a:bodyPr wrap="square">
            <a:spAutoFit/>
          </a:bodyPr>
          <a:lstStyle/>
          <a:p>
            <a:r>
              <a:rPr lang="ru-RU" dirty="0">
                <a:effectLst>
                  <a:outerShdw blurRad="38100" dist="38100" dir="2700000" algn="tl">
                    <a:srgbClr val="000000">
                      <a:alpha val="43137"/>
                    </a:srgbClr>
                  </a:outerShdw>
                </a:effectLst>
              </a:rPr>
              <a:t>Все историки говорят о страшных жертвах того времени, но точной оценки жертв на сегодняшний день нет. Ведь говоря о потерях того времени, мы не берем в расчет приговоренных к расстрелу за участие в восстаниях, а силовая политика государства вызвала широкое сопротивление крестьянства и вооруженные выступления крестьянства прошли в Семипалатинском, </a:t>
            </a:r>
            <a:r>
              <a:rPr lang="ru-RU" dirty="0" err="1">
                <a:effectLst>
                  <a:outerShdw blurRad="38100" dist="38100" dir="2700000" algn="tl">
                    <a:srgbClr val="000000">
                      <a:alpha val="43137"/>
                    </a:srgbClr>
                  </a:outerShdw>
                </a:effectLst>
              </a:rPr>
              <a:t>Костанайском</a:t>
            </a:r>
            <a:r>
              <a:rPr lang="ru-RU" dirty="0">
                <a:effectLst>
                  <a:outerShdw blurRad="38100" dist="38100" dir="2700000" algn="tl">
                    <a:srgbClr val="000000">
                      <a:alpha val="43137"/>
                    </a:srgbClr>
                  </a:outerShdw>
                </a:effectLst>
              </a:rPr>
              <a:t>, Сырдарьинском, Актюбинском округах и во многих других регионах. В Казахстане в 1929-1931 гг. имели место более 400 восстаний, в которых участвовали более 80 тыс. За участие в движении только органами ОГПУ было осуждено 5551 человек, из них 883 расстреляны. Жертв внесудебных расправ было еще больше. Мы не берем в расчет откочевавших и не вернувшихся больше на территорию Казахстана, а откочевало в то время около 1 миллиона человек.  </a:t>
            </a:r>
          </a:p>
        </p:txBody>
      </p:sp>
    </p:spTree>
    <p:extLst>
      <p:ext uri="{BB962C8B-B14F-4D97-AF65-F5344CB8AC3E}">
        <p14:creationId xmlns="" xmlns:p14="http://schemas.microsoft.com/office/powerpoint/2010/main" val="1971727057"/>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ppt_x"/>
                                          </p:val>
                                        </p:tav>
                                        <p:tav tm="100000">
                                          <p:val>
                                            <p:strVal val="#ppt_x"/>
                                          </p:val>
                                        </p:tav>
                                      </p:tavLst>
                                    </p:anim>
                                    <p:anim calcmode="lin" valueType="num">
                                      <p:cBhvr additive="base">
                                        <p:cTn id="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additive="base">
                                        <p:cTn id="13" dur="500" fill="hold"/>
                                        <p:tgtEl>
                                          <p:spTgt spid="8196"/>
                                        </p:tgtEl>
                                        <p:attrNameLst>
                                          <p:attrName>ppt_x</p:attrName>
                                        </p:attrNameLst>
                                      </p:cBhvr>
                                      <p:tavLst>
                                        <p:tav tm="0">
                                          <p:val>
                                            <p:strVal val="#ppt_x"/>
                                          </p:val>
                                        </p:tav>
                                        <p:tav tm="100000">
                                          <p:val>
                                            <p:strVal val="#ppt_x"/>
                                          </p:val>
                                        </p:tav>
                                      </p:tavLst>
                                    </p:anim>
                                    <p:anim calcmode="lin" valueType="num">
                                      <p:cBhvr additive="base">
                                        <p:cTn id="14"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User\Desktop\1526494989_shokay.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74965" y="3150857"/>
            <a:ext cx="2228883" cy="2971843"/>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6147" name="Picture 3" descr="C:\Users\User\Desktop\Без названия.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73661" y="188640"/>
            <a:ext cx="2109811" cy="2778182"/>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2987824" y="334702"/>
            <a:ext cx="6052037" cy="5632311"/>
          </a:xfrm>
          <a:prstGeom prst="rect">
            <a:avLst/>
          </a:prstGeom>
        </p:spPr>
        <p:txBody>
          <a:bodyPr wrap="square">
            <a:spAutoFit/>
          </a:bodyPr>
          <a:lstStyle/>
          <a:p>
            <a:r>
              <a:rPr lang="ru-RU" dirty="0">
                <a:effectLst>
                  <a:outerShdw blurRad="38100" dist="38100" dir="2700000" algn="tl">
                    <a:srgbClr val="000000">
                      <a:alpha val="43137"/>
                    </a:srgbClr>
                  </a:outerShdw>
                </a:effectLst>
              </a:rPr>
              <a:t>Эти масштабные исследования, затронувшие в последствии как отечественных так и западных историков, были бы не полноценны без вклада, который внесли Мустафа Шокай и </a:t>
            </a:r>
            <a:r>
              <a:rPr lang="ru-RU" dirty="0" err="1">
                <a:effectLst>
                  <a:outerShdw blurRad="38100" dist="38100" dir="2700000" algn="tl">
                    <a:srgbClr val="000000">
                      <a:alpha val="43137"/>
                    </a:srgbClr>
                  </a:outerShdw>
                </a:effectLst>
              </a:rPr>
              <a:t>Алихан</a:t>
            </a:r>
            <a:r>
              <a:rPr lang="ru-RU" dirty="0">
                <a:effectLst>
                  <a:outerShdw blurRad="38100" dist="38100" dir="2700000" algn="tl">
                    <a:srgbClr val="000000">
                      <a:alpha val="43137"/>
                    </a:srgbClr>
                  </a:outerShdw>
                </a:effectLst>
              </a:rPr>
              <a:t> </a:t>
            </a:r>
            <a:r>
              <a:rPr lang="ru-RU" dirty="0" err="1">
                <a:effectLst>
                  <a:outerShdw blurRad="38100" dist="38100" dir="2700000" algn="tl">
                    <a:srgbClr val="000000">
                      <a:alpha val="43137"/>
                    </a:srgbClr>
                  </a:outerShdw>
                </a:effectLst>
              </a:rPr>
              <a:t>Бокейханов</a:t>
            </a:r>
            <a:r>
              <a:rPr lang="ru-RU" dirty="0">
                <a:effectLst>
                  <a:outerShdw blurRad="38100" dist="38100" dir="2700000" algn="tl">
                    <a:srgbClr val="000000">
                      <a:alpha val="43137"/>
                    </a:srgbClr>
                  </a:outerShdw>
                </a:effectLst>
              </a:rPr>
              <a:t>. Книга, написанная М. Шокаем, «Туркестан под властью советов» показала вопиющие перегибы и произвол советской власти в области земельной политики. «Чтобы понять трагизм казахской бедноты и весь цинизм советского правительства, - пишет М. Шокай, -  надо знать, что при царском режиме у казахского народа было отобрано около 40 млн. десятин лучшей земли в пользу русских переселенцев, что советское правительство обещало именем национально-освободительной революции, именем «мирового революционного пролетариата», что земельная несправедливость павшего режима будет исправлена, что казахам будет возвращена отобранная земля, что на казахские земли переселенцы допущены не будут… Теперь вы видите… что у казахов земли отбираются в пользу самовольно переселившихся русских крестьян под угрозой вооруженной силы». </a:t>
            </a:r>
          </a:p>
        </p:txBody>
      </p:sp>
    </p:spTree>
    <p:extLst>
      <p:ext uri="{BB962C8B-B14F-4D97-AF65-F5344CB8AC3E}">
        <p14:creationId xmlns="" xmlns:p14="http://schemas.microsoft.com/office/powerpoint/2010/main" val="988972508"/>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500" fill="hold"/>
                                        <p:tgtEl>
                                          <p:spTgt spid="6146"/>
                                        </p:tgtEl>
                                        <p:attrNameLst>
                                          <p:attrName>ppt_x</p:attrName>
                                        </p:attrNameLst>
                                      </p:cBhvr>
                                      <p:tavLst>
                                        <p:tav tm="0">
                                          <p:val>
                                            <p:strVal val="#ppt_x"/>
                                          </p:val>
                                        </p:tav>
                                        <p:tav tm="100000">
                                          <p:val>
                                            <p:strVal val="#ppt_x"/>
                                          </p:val>
                                        </p:tav>
                                      </p:tavLst>
                                    </p:anim>
                                    <p:anim calcmode="lin" valueType="num">
                                      <p:cBhvr additive="base">
                                        <p:cTn id="14"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ircle(in)">
                                      <p:cBhvr>
                                        <p:cTn id="1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User\Desktop\alashorda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6635" y="147969"/>
            <a:ext cx="2752973" cy="311005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3329608" y="332656"/>
            <a:ext cx="5814392" cy="3139321"/>
          </a:xfrm>
          <a:prstGeom prst="rect">
            <a:avLst/>
          </a:prstGeom>
        </p:spPr>
        <p:txBody>
          <a:bodyPr wrap="square">
            <a:spAutoFit/>
          </a:bodyPr>
          <a:lstStyle/>
          <a:p>
            <a:r>
              <a:rPr lang="ru-RU" dirty="0" err="1">
                <a:effectLst>
                  <a:outerShdw blurRad="38100" dist="38100" dir="2700000" algn="tl">
                    <a:srgbClr val="000000">
                      <a:alpha val="43137"/>
                    </a:srgbClr>
                  </a:outerShdw>
                </a:effectLst>
              </a:rPr>
              <a:t>Алихан</a:t>
            </a:r>
            <a:r>
              <a:rPr lang="ru-RU" dirty="0">
                <a:effectLst>
                  <a:outerShdw blurRad="38100" dist="38100" dir="2700000" algn="tl">
                    <a:srgbClr val="000000">
                      <a:alpha val="43137"/>
                    </a:srgbClr>
                  </a:outerShdw>
                </a:effectLst>
              </a:rPr>
              <a:t> </a:t>
            </a:r>
            <a:r>
              <a:rPr lang="ru-RU" dirty="0" err="1">
                <a:effectLst>
                  <a:outerShdw blurRad="38100" dist="38100" dir="2700000" algn="tl">
                    <a:srgbClr val="000000">
                      <a:alpha val="43137"/>
                    </a:srgbClr>
                  </a:outerShdw>
                </a:effectLst>
              </a:rPr>
              <a:t>Бокейханов</a:t>
            </a:r>
            <a:r>
              <a:rPr lang="ru-RU" dirty="0">
                <a:effectLst>
                  <a:outerShdw blurRad="38100" dist="38100" dir="2700000" algn="tl">
                    <a:srgbClr val="000000">
                      <a:alpha val="43137"/>
                    </a:srgbClr>
                  </a:outerShdw>
                </a:effectLst>
              </a:rPr>
              <a:t> – свидетель страшной трагедии, очевидец и непосредственный участник первой всеобщей переписи населения Российской империи 1897 года в Казахском степном крае, участник экспедиции 1896-1901 годов, организованной Министерством земледелия и государственных имуществ Российской империи под руководством статистика Ф.А. Щербины, </a:t>
            </a:r>
            <a:r>
              <a:rPr lang="ru-RU" dirty="0" err="1">
                <a:effectLst>
                  <a:outerShdw blurRad="38100" dist="38100" dir="2700000" algn="tl">
                    <a:srgbClr val="000000">
                      <a:alpha val="43137"/>
                    </a:srgbClr>
                  </a:outerShdw>
                </a:effectLst>
              </a:rPr>
              <a:t>подворно</a:t>
            </a:r>
            <a:r>
              <a:rPr lang="ru-RU" dirty="0">
                <a:effectLst>
                  <a:outerShdw blurRad="38100" dist="38100" dir="2700000" algn="tl">
                    <a:srgbClr val="000000">
                      <a:alpha val="43137"/>
                    </a:srgbClr>
                  </a:outerShdw>
                </a:effectLst>
              </a:rPr>
              <a:t> исследовавшей численность казахов и их хозяйства в 3-х областях Казахского степного края, а также работавший в 1902-1903 годах в научной экспедиции под </a:t>
            </a:r>
            <a:r>
              <a:rPr lang="ru-RU" dirty="0" smtClean="0">
                <a:effectLst>
                  <a:outerShdw blurRad="38100" dist="38100" dir="2700000" algn="tl">
                    <a:srgbClr val="000000">
                      <a:alpha val="43137"/>
                    </a:srgbClr>
                  </a:outerShdw>
                </a:effectLst>
              </a:rPr>
              <a:t>началом</a:t>
            </a:r>
            <a:endParaRPr lang="ru-RU" dirty="0"/>
          </a:p>
        </p:txBody>
      </p:sp>
      <p:sp>
        <p:nvSpPr>
          <p:cNvPr id="5" name="Прямоугольник 4"/>
          <p:cNvSpPr/>
          <p:nvPr/>
        </p:nvSpPr>
        <p:spPr>
          <a:xfrm>
            <a:off x="2267744" y="3356992"/>
            <a:ext cx="6624736" cy="2585323"/>
          </a:xfrm>
          <a:prstGeom prst="rect">
            <a:avLst/>
          </a:prstGeom>
        </p:spPr>
        <p:txBody>
          <a:bodyPr wrap="square">
            <a:spAutoFit/>
          </a:bodyPr>
          <a:lstStyle/>
          <a:p>
            <a:r>
              <a:rPr lang="ru-RU" dirty="0">
                <a:effectLst>
                  <a:outerShdw blurRad="38100" dist="38100" dir="2700000" algn="tl">
                    <a:srgbClr val="000000">
                      <a:alpha val="43137"/>
                    </a:srgbClr>
                  </a:outerShdw>
                </a:effectLst>
              </a:rPr>
              <a:t>статистика С.П. </a:t>
            </a:r>
            <a:r>
              <a:rPr lang="ru-RU" dirty="0" err="1">
                <a:effectLst>
                  <a:outerShdw blurRad="38100" dist="38100" dir="2700000" algn="tl">
                    <a:srgbClr val="000000">
                      <a:alpha val="43137"/>
                    </a:srgbClr>
                  </a:outerShdw>
                </a:effectLst>
              </a:rPr>
              <a:t>Швецова</a:t>
            </a:r>
            <a:r>
              <a:rPr lang="ru-RU" dirty="0">
                <a:effectLst>
                  <a:outerShdw blurRad="38100" dist="38100" dir="2700000" algn="tl">
                    <a:srgbClr val="000000">
                      <a:alpha val="43137"/>
                    </a:srgbClr>
                  </a:outerShdw>
                </a:effectLst>
              </a:rPr>
              <a:t> по экономическому обследованию районов Сибирской железной дороги, по праву считался исключительным экспертом по Казахстану до и после революции 1917 года. Его публицистика – огромной вклад в историю казахского народа, а так же по свидетельству ученых Оксфордского университета, занимающихся исследованием жизни и деятельности </a:t>
            </a:r>
            <a:r>
              <a:rPr lang="ru-RU" dirty="0" err="1">
                <a:effectLst>
                  <a:outerShdw blurRad="38100" dist="38100" dir="2700000" algn="tl">
                    <a:srgbClr val="000000">
                      <a:alpha val="43137"/>
                    </a:srgbClr>
                  </a:outerShdw>
                </a:effectLst>
              </a:rPr>
              <a:t>Букейханова</a:t>
            </a:r>
            <a:r>
              <a:rPr lang="ru-RU" dirty="0">
                <a:effectLst>
                  <a:outerShdw blurRad="38100" dist="38100" dir="2700000" algn="tl">
                    <a:srgbClr val="000000">
                      <a:alpha val="43137"/>
                    </a:srgbClr>
                  </a:outerShdw>
                </a:effectLst>
              </a:rPr>
              <a:t>, он «…играл ведущую роль в своих исследованиях в развитии литературы и казахской прессы».</a:t>
            </a:r>
          </a:p>
        </p:txBody>
      </p:sp>
    </p:spTree>
    <p:extLst>
      <p:ext uri="{BB962C8B-B14F-4D97-AF65-F5344CB8AC3E}">
        <p14:creationId xmlns="" xmlns:p14="http://schemas.microsoft.com/office/powerpoint/2010/main" val="2604145395"/>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635896" y="404664"/>
            <a:ext cx="5256584" cy="2308324"/>
          </a:xfrm>
          <a:prstGeom prst="rect">
            <a:avLst/>
          </a:prstGeom>
        </p:spPr>
        <p:txBody>
          <a:bodyPr wrap="square">
            <a:spAutoFit/>
          </a:bodyPr>
          <a:lstStyle/>
          <a:p>
            <a:r>
              <a:rPr lang="ru-RU" dirty="0">
                <a:effectLst>
                  <a:outerShdw blurRad="38100" dist="38100" dir="2700000" algn="tl">
                    <a:srgbClr val="000000">
                      <a:alpha val="43137"/>
                    </a:srgbClr>
                  </a:outerShdw>
                </a:effectLst>
              </a:rPr>
              <a:t>Политическая элита, проявляя в условиях тоталитарной системы огромное гражданское мужество, не побоялась раскрыть правду о разразившейся трагедии. После ознакомления с письмами </a:t>
            </a:r>
            <a:r>
              <a:rPr lang="ru-RU" dirty="0" err="1">
                <a:effectLst>
                  <a:outerShdw blurRad="38100" dist="38100" dir="2700000" algn="tl">
                    <a:srgbClr val="000000">
                      <a:alpha val="43137"/>
                    </a:srgbClr>
                  </a:outerShdw>
                </a:effectLst>
              </a:rPr>
              <a:t>Т.Рыскулова</a:t>
            </a:r>
            <a:r>
              <a:rPr lang="ru-RU" dirty="0">
                <a:effectLst>
                  <a:outerShdw blurRad="38100" dist="38100" dir="2700000" algn="tl">
                    <a:srgbClr val="000000">
                      <a:alpha val="43137"/>
                    </a:srgbClr>
                  </a:outerShdw>
                </a:effectLst>
              </a:rPr>
              <a:t>, </a:t>
            </a:r>
            <a:r>
              <a:rPr lang="ru-RU" dirty="0" err="1">
                <a:effectLst>
                  <a:outerShdw blurRad="38100" dist="38100" dir="2700000" algn="tl">
                    <a:srgbClr val="000000">
                      <a:alpha val="43137"/>
                    </a:srgbClr>
                  </a:outerShdw>
                </a:effectLst>
              </a:rPr>
              <a:t>У.Исаева</a:t>
            </a:r>
            <a:r>
              <a:rPr lang="ru-RU" dirty="0">
                <a:effectLst>
                  <a:outerShdw blurRad="38100" dist="38100" dir="2700000" algn="tl">
                    <a:srgbClr val="000000">
                      <a:alpha val="43137"/>
                    </a:srgbClr>
                  </a:outerShdw>
                </a:effectLst>
              </a:rPr>
              <a:t> Сталину еще раз убеждает нас в сильном расхождении коммунистической теории и реальности. Поскольку животноводство являлось основным занятием </a:t>
            </a:r>
            <a:r>
              <a:rPr lang="ru-RU" dirty="0" smtClean="0">
                <a:effectLst>
                  <a:outerShdw blurRad="38100" dist="38100" dir="2700000" algn="tl">
                    <a:srgbClr val="000000">
                      <a:alpha val="43137"/>
                    </a:srgbClr>
                  </a:outerShdw>
                </a:effectLst>
              </a:rPr>
              <a:t>и</a:t>
            </a:r>
            <a:endParaRPr lang="ru-RU" dirty="0">
              <a:effectLst>
                <a:outerShdw blurRad="38100" dist="38100" dir="2700000" algn="tl">
                  <a:srgbClr val="000000">
                    <a:alpha val="43137"/>
                  </a:srgbClr>
                </a:outerShdw>
              </a:effectLst>
            </a:endParaRPr>
          </a:p>
        </p:txBody>
      </p:sp>
      <p:pic>
        <p:nvPicPr>
          <p:cNvPr id="4" name="Рисунок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13446" y="436135"/>
            <a:ext cx="3022450" cy="2141736"/>
          </a:xfrm>
          <a:prstGeom prst="rect">
            <a:avLst/>
          </a:prstGeom>
          <a:ln>
            <a:noFill/>
          </a:ln>
          <a:effectLst>
            <a:softEdge rad="112500"/>
          </a:effectLst>
        </p:spPr>
      </p:pic>
      <p:sp>
        <p:nvSpPr>
          <p:cNvPr id="5" name="Прямоугольник 4"/>
          <p:cNvSpPr/>
          <p:nvPr/>
        </p:nvSpPr>
        <p:spPr>
          <a:xfrm>
            <a:off x="2095042" y="2577871"/>
            <a:ext cx="6174432" cy="2862322"/>
          </a:xfrm>
          <a:prstGeom prst="rect">
            <a:avLst/>
          </a:prstGeom>
        </p:spPr>
        <p:txBody>
          <a:bodyPr wrap="square">
            <a:spAutoFit/>
          </a:bodyPr>
          <a:lstStyle/>
          <a:p>
            <a:r>
              <a:rPr lang="ru-RU" dirty="0">
                <a:effectLst>
                  <a:outerShdw blurRad="38100" dist="38100" dir="2700000" algn="tl">
                    <a:srgbClr val="000000">
                      <a:alpha val="43137"/>
                    </a:srgbClr>
                  </a:outerShdw>
                </a:effectLst>
              </a:rPr>
              <a:t>почти единственным источником доходов большинства казахского населения, </a:t>
            </a:r>
            <a:r>
              <a:rPr lang="ru-RU" dirty="0" err="1">
                <a:effectLst>
                  <a:outerShdw blurRad="38100" dist="38100" dir="2700000" algn="tl">
                    <a:srgbClr val="000000">
                      <a:alpha val="43137"/>
                    </a:srgbClr>
                  </a:outerShdw>
                </a:effectLst>
              </a:rPr>
              <a:t>У.Исаев</a:t>
            </a:r>
            <a:r>
              <a:rPr lang="ru-RU" dirty="0">
                <a:effectLst>
                  <a:outerShdw blurRad="38100" dist="38100" dir="2700000" algn="tl">
                    <a:srgbClr val="000000">
                      <a:alpha val="43137"/>
                    </a:srgbClr>
                  </a:outerShdw>
                </a:effectLst>
              </a:rPr>
              <a:t> выражает «обеспокоенность» по поводу состояния этой отрасли хозяйства. Ссылаясь на данные учета 1929 г., он указал на наличие 40 млн. голов скота, которого к августу 1932 г. осталось 6 млн. голов. Далее </a:t>
            </a:r>
            <a:r>
              <a:rPr lang="ru-RU" dirty="0" err="1">
                <a:effectLst>
                  <a:outerShdw blurRad="38100" dist="38100" dir="2700000" algn="tl">
                    <a:srgbClr val="000000">
                      <a:alpha val="43137"/>
                    </a:srgbClr>
                  </a:outerShdw>
                </a:effectLst>
              </a:rPr>
              <a:t>У.Исаев</a:t>
            </a:r>
            <a:r>
              <a:rPr lang="ru-RU" dirty="0">
                <a:effectLst>
                  <a:outerShdw blurRad="38100" dist="38100" dir="2700000" algn="tl">
                    <a:srgbClr val="000000">
                      <a:alpha val="43137"/>
                    </a:srgbClr>
                  </a:outerShdw>
                </a:effectLst>
              </a:rPr>
              <a:t> отмечал, что во многих казахских районах, по сравнению с 1929 годом, не осталось и половины населения, что повсюду свирепствует голод, скопление, грязь, ставшие почвой для распространения всевозможных эпидемий. Ответа он не получил.</a:t>
            </a:r>
          </a:p>
        </p:txBody>
      </p:sp>
    </p:spTree>
    <p:extLst>
      <p:ext uri="{BB962C8B-B14F-4D97-AF65-F5344CB8AC3E}">
        <p14:creationId xmlns="" xmlns:p14="http://schemas.microsoft.com/office/powerpoint/2010/main" val="1973324486"/>
      </p:ext>
    </p:extLst>
  </p:cSld>
  <p:clrMapOvr>
    <a:masterClrMapping/>
  </p:clrMapOvr>
  <mc:AlternateContent xmlns:mc="http://schemas.openxmlformats.org/markup-compatibility/2006">
    <mc:Choice xmlns=""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80">
                                          <p:stCondLst>
                                            <p:cond delay="0"/>
                                          </p:stCondLst>
                                        </p:cTn>
                                        <p:tgtEl>
                                          <p:spTgt spid="4"/>
                                        </p:tgtEl>
                                      </p:cBhvr>
                                    </p:animEffect>
                                    <p:anim calcmode="lin" valueType="num">
                                      <p:cBhvr>
                                        <p:cTn id="2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7" dur="26">
                                          <p:stCondLst>
                                            <p:cond delay="650"/>
                                          </p:stCondLst>
                                        </p:cTn>
                                        <p:tgtEl>
                                          <p:spTgt spid="4"/>
                                        </p:tgtEl>
                                      </p:cBhvr>
                                      <p:to x="100000" y="60000"/>
                                    </p:animScale>
                                    <p:animScale>
                                      <p:cBhvr>
                                        <p:cTn id="28" dur="166" decel="50000">
                                          <p:stCondLst>
                                            <p:cond delay="676"/>
                                          </p:stCondLst>
                                        </p:cTn>
                                        <p:tgtEl>
                                          <p:spTgt spid="4"/>
                                        </p:tgtEl>
                                      </p:cBhvr>
                                      <p:to x="100000" y="100000"/>
                                    </p:animScale>
                                    <p:animScale>
                                      <p:cBhvr>
                                        <p:cTn id="29" dur="26">
                                          <p:stCondLst>
                                            <p:cond delay="1312"/>
                                          </p:stCondLst>
                                        </p:cTn>
                                        <p:tgtEl>
                                          <p:spTgt spid="4"/>
                                        </p:tgtEl>
                                      </p:cBhvr>
                                      <p:to x="100000" y="80000"/>
                                    </p:animScale>
                                    <p:animScale>
                                      <p:cBhvr>
                                        <p:cTn id="30" dur="166" decel="50000">
                                          <p:stCondLst>
                                            <p:cond delay="1338"/>
                                          </p:stCondLst>
                                        </p:cTn>
                                        <p:tgtEl>
                                          <p:spTgt spid="4"/>
                                        </p:tgtEl>
                                      </p:cBhvr>
                                      <p:to x="100000" y="100000"/>
                                    </p:animScale>
                                    <p:animScale>
                                      <p:cBhvr>
                                        <p:cTn id="31" dur="26">
                                          <p:stCondLst>
                                            <p:cond delay="1642"/>
                                          </p:stCondLst>
                                        </p:cTn>
                                        <p:tgtEl>
                                          <p:spTgt spid="4"/>
                                        </p:tgtEl>
                                      </p:cBhvr>
                                      <p:to x="100000" y="90000"/>
                                    </p:animScale>
                                    <p:animScale>
                                      <p:cBhvr>
                                        <p:cTn id="32" dur="166" decel="50000">
                                          <p:stCondLst>
                                            <p:cond delay="1668"/>
                                          </p:stCondLst>
                                        </p:cTn>
                                        <p:tgtEl>
                                          <p:spTgt spid="4"/>
                                        </p:tgtEl>
                                      </p:cBhvr>
                                      <p:to x="100000" y="100000"/>
                                    </p:animScale>
                                    <p:animScale>
                                      <p:cBhvr>
                                        <p:cTn id="33" dur="26">
                                          <p:stCondLst>
                                            <p:cond delay="1808"/>
                                          </p:stCondLst>
                                        </p:cTn>
                                        <p:tgtEl>
                                          <p:spTgt spid="4"/>
                                        </p:tgtEl>
                                      </p:cBhvr>
                                      <p:to x="100000" y="95000"/>
                                    </p:animScale>
                                    <p:animScale>
                                      <p:cBhvr>
                                        <p:cTn id="34"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55576" y="260648"/>
            <a:ext cx="7632848" cy="2862322"/>
          </a:xfrm>
          <a:prstGeom prst="rect">
            <a:avLst/>
          </a:prstGeom>
        </p:spPr>
        <p:txBody>
          <a:bodyPr wrap="square">
            <a:spAutoFit/>
          </a:bodyPr>
          <a:lstStyle/>
          <a:p>
            <a:r>
              <a:rPr lang="ru-RU" dirty="0">
                <a:effectLst>
                  <a:outerShdw blurRad="38100" dist="38100" dir="2700000" algn="tl">
                    <a:srgbClr val="000000">
                      <a:alpha val="43137"/>
                    </a:srgbClr>
                  </a:outerShdw>
                </a:effectLst>
              </a:rPr>
              <a:t>Тем не менее, уже сегодня историки-демографы выдвигают версию, что в рассматриваемые годы в Казахстане погибли от 1 млн. до 1 млн. 750 тыс. человек, т.е. в пределах </a:t>
            </a:r>
            <a:r>
              <a:rPr lang="ru-RU" dirty="0" smtClean="0">
                <a:effectLst>
                  <a:outerShdw blurRad="38100" dist="38100" dir="2700000" algn="tl">
                    <a:srgbClr val="000000">
                      <a:alpha val="43137"/>
                    </a:srgbClr>
                  </a:outerShdw>
                </a:effectLst>
              </a:rPr>
              <a:t>30-42% </a:t>
            </a:r>
            <a:r>
              <a:rPr lang="ru-RU" dirty="0">
                <a:effectLst>
                  <a:outerShdw blurRad="38100" dist="38100" dir="2700000" algn="tl">
                    <a:srgbClr val="000000">
                      <a:alpha val="43137"/>
                    </a:srgbClr>
                  </a:outerShdw>
                </a:effectLst>
              </a:rPr>
              <a:t>всей численности этноса. </a:t>
            </a:r>
          </a:p>
          <a:p>
            <a:r>
              <a:rPr lang="ru-RU" dirty="0">
                <a:effectLst>
                  <a:outerShdw blurRad="38100" dist="38100" dir="2700000" algn="tl">
                    <a:srgbClr val="000000">
                      <a:alpha val="43137"/>
                    </a:srgbClr>
                  </a:outerShdw>
                </a:effectLst>
              </a:rPr>
              <a:t>А. Н. Алексеенко заявляет, что «с учетом всех возможных поправок потери казахского населения составили не более 1,840 тысяч человек или 47,3 % от численности этноса в 1930 году», тем самым выражая несогласие с цифрами, обнародованными казахским демографом </a:t>
            </a:r>
            <a:r>
              <a:rPr lang="ru-RU" dirty="0" err="1">
                <a:effectLst>
                  <a:outerShdw blurRad="38100" dist="38100" dir="2700000" algn="tl">
                    <a:srgbClr val="000000">
                      <a:alpha val="43137"/>
                    </a:srgbClr>
                  </a:outerShdw>
                </a:effectLst>
              </a:rPr>
              <a:t>М.Б.Татимовым</a:t>
            </a:r>
            <a:r>
              <a:rPr lang="ru-RU" dirty="0">
                <a:effectLst>
                  <a:outerShdw blurRad="38100" dist="38100" dir="2700000" algn="tl">
                    <a:srgbClr val="000000">
                      <a:alpha val="43137"/>
                    </a:srgbClr>
                  </a:outerShdw>
                </a:effectLst>
              </a:rPr>
              <a:t> о 2.020 тысячах погибших и 616 тысячах безвозвратно откочевавших  и историком Х.М. </a:t>
            </a:r>
            <a:r>
              <a:rPr lang="ru-RU" dirty="0" err="1">
                <a:effectLst>
                  <a:outerShdw blurRad="38100" dist="38100" dir="2700000" algn="tl">
                    <a:srgbClr val="000000">
                      <a:alpha val="43137"/>
                    </a:srgbClr>
                  </a:outerShdw>
                </a:effectLst>
              </a:rPr>
              <a:t>Асылбековым</a:t>
            </a:r>
            <a:r>
              <a:rPr lang="ru-RU" dirty="0">
                <a:effectLst>
                  <a:outerShdw blurRad="38100" dist="38100" dir="2700000" algn="tl">
                    <a:srgbClr val="000000">
                      <a:alpha val="43137"/>
                    </a:srgbClr>
                  </a:outerShdw>
                </a:effectLst>
              </a:rPr>
              <a:t> о 2,5 миллиона погибших и 616 тысяч безвозвратно откочевавших (всего – 3,116 тысяч человек).</a:t>
            </a:r>
          </a:p>
        </p:txBody>
      </p:sp>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707904" y="4437112"/>
            <a:ext cx="5292882" cy="2339454"/>
          </a:xfrm>
          <a:prstGeom prst="rect">
            <a:avLst/>
          </a:prstGeom>
          <a:ln>
            <a:noFill/>
          </a:ln>
          <a:effectLst>
            <a:softEdge rad="112500"/>
          </a:effectLst>
        </p:spPr>
      </p:pic>
      <p:pic>
        <p:nvPicPr>
          <p:cNvPr id="10242" name="Picture 2" descr="C:\Users\User\Desktop\cDaMZFeo0YI.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802904" y="3189337"/>
            <a:ext cx="3810000" cy="249555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07366086"/>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293275"/>
            <a:ext cx="4536504" cy="323165"/>
          </a:xfrm>
          <a:prstGeom prst="rect">
            <a:avLst/>
          </a:prstGeom>
        </p:spPr>
        <p:txBody>
          <a:bodyPr wrap="square">
            <a:spAutoFit/>
          </a:bodyPr>
          <a:lstStyle/>
          <a:p>
            <a:r>
              <a:rPr lang="ru-RU" sz="1500" dirty="0" smtClean="0"/>
              <a:t>Вне</a:t>
            </a:r>
            <a:endParaRPr lang="ru-RU" sz="1500" dirty="0"/>
          </a:p>
        </p:txBody>
      </p:sp>
      <p:pic>
        <p:nvPicPr>
          <p:cNvPr id="11266" name="Picture 2" descr="C:\Users\User\Desktop\40347-6-vosstanovlenie_istoric_ru.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95736" y="3356992"/>
            <a:ext cx="4208938" cy="274880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827584" y="116632"/>
            <a:ext cx="7848872" cy="3139321"/>
          </a:xfrm>
          <a:prstGeom prst="rect">
            <a:avLst/>
          </a:prstGeom>
        </p:spPr>
        <p:txBody>
          <a:bodyPr wrap="square">
            <a:spAutoFit/>
          </a:bodyPr>
          <a:lstStyle/>
          <a:p>
            <a:r>
              <a:rPr lang="ru-RU" dirty="0">
                <a:effectLst>
                  <a:outerShdw blurRad="38100" dist="38100" dir="2700000" algn="tl">
                    <a:srgbClr val="000000">
                      <a:alpha val="43137"/>
                    </a:srgbClr>
                  </a:outerShdw>
                </a:effectLst>
              </a:rPr>
              <a:t>Собственно процесс перехода к оседанию нашел освещение лишь в двух докладах (из двадцати шести, представленных на симпозиум), посвященных тувинцам МНР и казахам. Доклад Хельги </a:t>
            </a:r>
            <a:r>
              <a:rPr lang="ru-RU" dirty="0" err="1">
                <a:effectLst>
                  <a:outerShdw blurRad="38100" dist="38100" dir="2700000" algn="tl">
                    <a:srgbClr val="000000">
                      <a:alpha val="43137"/>
                    </a:srgbClr>
                  </a:outerShdw>
                </a:effectLst>
              </a:rPr>
              <a:t>Нойберт</a:t>
            </a:r>
            <a:r>
              <a:rPr lang="ru-RU" dirty="0">
                <a:effectLst>
                  <a:outerShdw blurRad="38100" dist="38100" dir="2700000" algn="tl">
                    <a:srgbClr val="000000">
                      <a:alpha val="43137"/>
                    </a:srgbClr>
                  </a:outerShdw>
                </a:effectLst>
              </a:rPr>
              <a:t>, этнографа из </a:t>
            </a:r>
            <a:r>
              <a:rPr lang="ru-RU" dirty="0" err="1">
                <a:effectLst>
                  <a:outerShdw blurRad="38100" dist="38100" dir="2700000" algn="tl">
                    <a:srgbClr val="000000">
                      <a:alpha val="43137"/>
                    </a:srgbClr>
                  </a:outerShdw>
                </a:effectLst>
              </a:rPr>
              <a:t>липейцского</a:t>
            </a:r>
            <a:r>
              <a:rPr lang="ru-RU" dirty="0">
                <a:effectLst>
                  <a:outerShdw blurRad="38100" dist="38100" dir="2700000" algn="tl">
                    <a:srgbClr val="000000">
                      <a:alpha val="43137"/>
                    </a:srgbClr>
                  </a:outerShdw>
                </a:effectLst>
              </a:rPr>
              <a:t> университета им. </a:t>
            </a:r>
            <a:r>
              <a:rPr lang="ru-RU" dirty="0" err="1">
                <a:effectLst>
                  <a:outerShdw blurRad="38100" dist="38100" dir="2700000" algn="tl">
                    <a:srgbClr val="000000">
                      <a:alpha val="43137"/>
                    </a:srgbClr>
                  </a:outerShdw>
                </a:effectLst>
              </a:rPr>
              <a:t>К.Маркса</a:t>
            </a:r>
            <a:r>
              <a:rPr lang="ru-RU" dirty="0">
                <a:effectLst>
                  <a:outerShdw blurRad="38100" dist="38100" dir="2700000" algn="tl">
                    <a:srgbClr val="000000">
                      <a:alpha val="43137"/>
                    </a:srgbClr>
                  </a:outerShdw>
                </a:effectLst>
              </a:rPr>
              <a:t>, «Кочевое скотоводство и каракулеводство в Казахстане» отразил лишь прогрессивные результаты оседания. Оно и понятно, ведь начать заниматься серьезными исследованиями по этой тематике было практически невозможно до 1991 года. Все, кто давал этим событиям отрицательную оценку и освещал это в своих работах до распада СССР были признаны «нацистами» и в большинстве своем репрессированы. </a:t>
            </a:r>
          </a:p>
          <a:p>
            <a:r>
              <a:rPr lang="ru-RU" dirty="0">
                <a:effectLst>
                  <a:outerShdw blurRad="38100" dist="38100" dir="2700000" algn="tl">
                    <a:srgbClr val="000000">
                      <a:alpha val="43137"/>
                    </a:srgbClr>
                  </a:outerShdw>
                </a:effectLst>
              </a:rPr>
              <a:t>Все, в конечном итоге, объяснялось сущностью сталинской модели организации общества.</a:t>
            </a:r>
          </a:p>
        </p:txBody>
      </p:sp>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000750" y="4293096"/>
            <a:ext cx="2857500" cy="2219325"/>
          </a:xfrm>
          <a:prstGeom prst="rect">
            <a:avLst/>
          </a:prstGeom>
        </p:spPr>
      </p:pic>
    </p:spTree>
    <p:extLst>
      <p:ext uri="{BB962C8B-B14F-4D97-AF65-F5344CB8AC3E}">
        <p14:creationId xmlns="" xmlns:p14="http://schemas.microsoft.com/office/powerpoint/2010/main" val="1996351751"/>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User\Desktop\20150530210423.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163668" y="535402"/>
            <a:ext cx="3900835" cy="2664295"/>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467544" y="159390"/>
            <a:ext cx="4752528" cy="3416320"/>
          </a:xfrm>
          <a:prstGeom prst="rect">
            <a:avLst/>
          </a:prstGeom>
        </p:spPr>
        <p:txBody>
          <a:bodyPr wrap="square">
            <a:spAutoFit/>
          </a:bodyPr>
          <a:lstStyle/>
          <a:p>
            <a:r>
              <a:rPr lang="ru-RU" dirty="0">
                <a:effectLst>
                  <a:outerShdw blurRad="38100" dist="38100" dir="2700000" algn="tl">
                    <a:srgbClr val="000000">
                      <a:alpha val="43137"/>
                    </a:srgbClr>
                  </a:outerShdw>
                </a:effectLst>
              </a:rPr>
              <a:t>Современные немецкие авторы Герхард Симон и Катрин </a:t>
            </a:r>
            <a:r>
              <a:rPr lang="ru-RU" dirty="0" err="1">
                <a:effectLst>
                  <a:outerShdw blurRad="38100" dist="38100" dir="2700000" algn="tl">
                    <a:srgbClr val="000000">
                      <a:alpha val="43137"/>
                    </a:srgbClr>
                  </a:outerShdw>
                </a:effectLst>
              </a:rPr>
              <a:t>Беннер</a:t>
            </a:r>
            <a:r>
              <a:rPr lang="ru-RU" dirty="0">
                <a:effectLst>
                  <a:outerShdw blurRad="38100" dist="38100" dir="2700000" algn="tl">
                    <a:srgbClr val="000000">
                      <a:alpha val="43137"/>
                    </a:srgbClr>
                  </a:outerShdw>
                </a:effectLst>
              </a:rPr>
              <a:t> ограничились лишь констатацией факта об огромных масштабах бедствия. По мнению Г. Симона, необратимые потери в численности народа означают для казахов национальную катастрофу. </a:t>
            </a:r>
          </a:p>
          <a:p>
            <a:r>
              <a:rPr lang="ru-RU" dirty="0">
                <a:effectLst>
                  <a:outerShdw blurRad="38100" dist="38100" dir="2700000" algn="tl">
                    <a:srgbClr val="000000">
                      <a:alpha val="43137"/>
                    </a:srgbClr>
                  </a:outerShdw>
                </a:effectLst>
              </a:rPr>
              <a:t>Существенную коррекцию, по-видимому, дадут вводимые в научный оборот материалы из архивохранилищ КГБ и МВД, центральных партийных органов, из дел с литерой «С» («секретно»), хранящихся в фондах республиканского </a:t>
            </a:r>
            <a:r>
              <a:rPr lang="ru-RU" dirty="0" smtClean="0">
                <a:effectLst>
                  <a:outerShdw blurRad="38100" dist="38100" dir="2700000" algn="tl">
                    <a:srgbClr val="000000">
                      <a:alpha val="43137"/>
                    </a:srgbClr>
                  </a:outerShdw>
                </a:effectLst>
              </a:rPr>
              <a:t>и областных архивов.</a:t>
            </a:r>
            <a:endParaRPr lang="ru-RU" dirty="0">
              <a:effectLst>
                <a:outerShdw blurRad="38100" dist="38100" dir="2700000" algn="tl">
                  <a:srgbClr val="000000">
                    <a:alpha val="43137"/>
                  </a:srgbClr>
                </a:outerShdw>
              </a:effectLst>
            </a:endParaRPr>
          </a:p>
        </p:txBody>
      </p:sp>
      <p:sp>
        <p:nvSpPr>
          <p:cNvPr id="6" name="Прямоугольник 5"/>
          <p:cNvSpPr/>
          <p:nvPr/>
        </p:nvSpPr>
        <p:spPr>
          <a:xfrm>
            <a:off x="2195736" y="3501008"/>
            <a:ext cx="6768752" cy="2862322"/>
          </a:xfrm>
          <a:prstGeom prst="rect">
            <a:avLst/>
          </a:prstGeom>
        </p:spPr>
        <p:txBody>
          <a:bodyPr wrap="square">
            <a:spAutoFit/>
          </a:bodyPr>
          <a:lstStyle/>
          <a:p>
            <a:r>
              <a:rPr lang="ru-RU" dirty="0" smtClean="0">
                <a:effectLst>
                  <a:outerShdw blurRad="38100" dist="38100" dir="2700000" algn="tl">
                    <a:srgbClr val="000000">
                      <a:alpha val="43137"/>
                    </a:srgbClr>
                  </a:outerShdw>
                </a:effectLst>
              </a:rPr>
              <a:t>Кардинально </a:t>
            </a:r>
            <a:r>
              <a:rPr lang="ru-RU" dirty="0">
                <a:effectLst>
                  <a:outerShdw blurRad="38100" dist="38100" dir="2700000" algn="tl">
                    <a:srgbClr val="000000">
                      <a:alpha val="43137"/>
                    </a:srgbClr>
                  </a:outerShdw>
                </a:effectLst>
              </a:rPr>
              <a:t>новые моменты внесут материалы Всесоюзной переписи населения 1937 г., известной как «репрессивная перепись». Проведенная буквально за один день (с 5 на 6 января), она отразила картину величайшей демографической катастрофы, вызванной политикой сталинизма. Понятно, что вскоре ее разработчики и исполнители были арестованы, а многие уничтожены (система боялась оставлять свидетелей). Сами же материалы переписи долгие годы считались уничтоженными. И вот недавно они обнаружены в фондах Центрального Государственного архива народного хозяйства (ЦГАНХ России).</a:t>
            </a:r>
          </a:p>
        </p:txBody>
      </p:sp>
    </p:spTree>
    <p:extLst>
      <p:ext uri="{BB962C8B-B14F-4D97-AF65-F5344CB8AC3E}">
        <p14:creationId xmlns="" xmlns:p14="http://schemas.microsoft.com/office/powerpoint/2010/main" val="2800143310"/>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GranicaKaz1921-1929.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7672" y="636660"/>
            <a:ext cx="4048149" cy="2648324"/>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2161746" y="3501008"/>
            <a:ext cx="6120680" cy="2031325"/>
          </a:xfrm>
          <a:prstGeom prst="rect">
            <a:avLst/>
          </a:prstGeom>
        </p:spPr>
        <p:txBody>
          <a:bodyPr wrap="square">
            <a:spAutoFit/>
          </a:bodyPr>
          <a:lstStyle/>
          <a:p>
            <a:r>
              <a:rPr lang="ru-RU" dirty="0" smtClean="0">
                <a:effectLst>
                  <a:outerShdw blurRad="38100" dist="38100" dir="2700000" algn="tl">
                    <a:srgbClr val="000000">
                      <a:alpha val="43137"/>
                    </a:srgbClr>
                  </a:outerShdw>
                </a:effectLst>
              </a:rPr>
              <a:t>Научная </a:t>
            </a:r>
            <a:r>
              <a:rPr lang="ru-RU" dirty="0">
                <a:effectLst>
                  <a:outerShdw blurRad="38100" dist="38100" dir="2700000" algn="tl">
                    <a:srgbClr val="000000">
                      <a:alpha val="43137"/>
                    </a:srgbClr>
                  </a:outerShdw>
                </a:effectLst>
              </a:rPr>
              <a:t>и практическая значимость исследования проблем </a:t>
            </a:r>
            <a:r>
              <a:rPr lang="ru-RU" dirty="0" err="1">
                <a:effectLst>
                  <a:outerShdw blurRad="38100" dist="38100" dir="2700000" algn="tl">
                    <a:srgbClr val="000000">
                      <a:alpha val="43137"/>
                    </a:srgbClr>
                  </a:outerShdw>
                </a:effectLst>
              </a:rPr>
              <a:t>кочевниковедения</a:t>
            </a:r>
            <a:r>
              <a:rPr lang="ru-RU" dirty="0">
                <a:effectLst>
                  <a:outerShdw blurRad="38100" dist="38100" dir="2700000" algn="tl">
                    <a:srgbClr val="000000">
                      <a:alpha val="43137"/>
                    </a:srgbClr>
                  </a:outerShdw>
                </a:effectLst>
              </a:rPr>
              <a:t> способствовала проведению в 1981 году международного симпозиума при музее этнографии в Лейпциге. В нем принимали участие ученые из восьми стран, в том числе из СССР. Доклады по их тематике были условно разделены на две группы: исторические и современные. </a:t>
            </a:r>
          </a:p>
        </p:txBody>
      </p:sp>
      <p:sp>
        <p:nvSpPr>
          <p:cNvPr id="4" name="Прямоугольник 3"/>
          <p:cNvSpPr/>
          <p:nvPr/>
        </p:nvSpPr>
        <p:spPr>
          <a:xfrm>
            <a:off x="4211960" y="188641"/>
            <a:ext cx="4829621" cy="3416320"/>
          </a:xfrm>
          <a:prstGeom prst="rect">
            <a:avLst/>
          </a:prstGeom>
        </p:spPr>
        <p:txBody>
          <a:bodyPr wrap="square">
            <a:spAutoFit/>
          </a:bodyPr>
          <a:lstStyle/>
          <a:p>
            <a:r>
              <a:rPr lang="ru-RU" dirty="0">
                <a:effectLst>
                  <a:outerShdw blurRad="38100" dist="38100" dir="2700000" algn="tl">
                    <a:srgbClr val="000000">
                      <a:alpha val="43137"/>
                    </a:srgbClr>
                  </a:outerShdw>
                </a:effectLst>
              </a:rPr>
              <a:t>Несмотря на то, что исследования были проделаны учеными разных государств, отдаленных друг от друга и в разные периоды времени, все же наблюдается единство взглядов современных казахстанских и немецких авторов относительно целей и трагических последствий коллективизации. Труды и статьи, написанные в годы проведения этой коллективизации во многом находят свое отражение в работах ученых, которые стали заниматься этими исследованиями лишь через несколько десятков лет. </a:t>
            </a:r>
          </a:p>
        </p:txBody>
      </p:sp>
    </p:spTree>
    <p:extLst>
      <p:ext uri="{BB962C8B-B14F-4D97-AF65-F5344CB8AC3E}">
        <p14:creationId xmlns="" xmlns:p14="http://schemas.microsoft.com/office/powerpoint/2010/main" val="2834871482"/>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User\Desktop\армяне.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99592" y="332656"/>
            <a:ext cx="3973262" cy="2880536"/>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2195736" y="3645024"/>
            <a:ext cx="6606480" cy="2862322"/>
          </a:xfrm>
          <a:prstGeom prst="rect">
            <a:avLst/>
          </a:prstGeom>
        </p:spPr>
        <p:txBody>
          <a:bodyPr wrap="square">
            <a:spAutoFit/>
          </a:bodyPr>
          <a:lstStyle/>
          <a:p>
            <a:r>
              <a:rPr lang="ru-RU" dirty="0">
                <a:effectLst>
                  <a:outerShdw blurRad="38100" dist="38100" dir="2700000" algn="tl">
                    <a:srgbClr val="000000">
                      <a:alpha val="43137"/>
                    </a:srgbClr>
                  </a:outerShdw>
                </a:effectLst>
              </a:rPr>
              <a:t>Отсюда следует вывод о неизбежности этого процесса, в котором казахи выступают в качестве заложников социально-экономической ситуации, создавшейся в начале 30-х годов. Вместе с тем мы не можем не  согласиться с выводами </a:t>
            </a:r>
            <a:r>
              <a:rPr lang="ru-RU" dirty="0" err="1">
                <a:effectLst>
                  <a:outerShdw blurRad="38100" dist="38100" dir="2700000" algn="tl">
                    <a:srgbClr val="000000">
                      <a:alpha val="43137"/>
                    </a:srgbClr>
                  </a:outerShdw>
                </a:effectLst>
              </a:rPr>
              <a:t>остфоршеров</a:t>
            </a:r>
            <a:r>
              <a:rPr lang="ru-RU" dirty="0">
                <a:effectLst>
                  <a:outerShdw blurRad="38100" dist="38100" dir="2700000" algn="tl">
                    <a:srgbClr val="000000">
                      <a:alpha val="43137"/>
                    </a:srgbClr>
                  </a:outerShdw>
                </a:effectLst>
              </a:rPr>
              <a:t> о голоде 30-х годов как трагедии казахов, являющиеся результатом не способов производства, а исключительно целенаправленного акта государственного </a:t>
            </a:r>
            <a:r>
              <a:rPr lang="ru-RU" dirty="0" err="1">
                <a:effectLst>
                  <a:outerShdw blurRad="38100" dist="38100" dir="2700000" algn="tl">
                    <a:srgbClr val="000000">
                      <a:alpha val="43137"/>
                    </a:srgbClr>
                  </a:outerShdw>
                </a:effectLst>
              </a:rPr>
              <a:t>этноцида</a:t>
            </a:r>
            <a:r>
              <a:rPr lang="ru-RU" dirty="0">
                <a:effectLst>
                  <a:outerShdw blurRad="38100" dist="38100" dir="2700000" algn="tl">
                    <a:srgbClr val="000000">
                      <a:alpha val="43137"/>
                    </a:srgbClr>
                  </a:outerShdw>
                </a:effectLst>
              </a:rPr>
              <a:t> под прикрытием благовидных лозунгов социалистического устройства общества и «приобщения к цивилизации отсталых кочевников».</a:t>
            </a:r>
          </a:p>
        </p:txBody>
      </p:sp>
      <p:pic>
        <p:nvPicPr>
          <p:cNvPr id="4" name="Рисунок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427984" y="1010909"/>
            <a:ext cx="4060279" cy="2643563"/>
          </a:xfrm>
          <a:prstGeom prst="rect">
            <a:avLst/>
          </a:prstGeom>
        </p:spPr>
      </p:pic>
    </p:spTree>
    <p:extLst>
      <p:ext uri="{BB962C8B-B14F-4D97-AF65-F5344CB8AC3E}">
        <p14:creationId xmlns="" xmlns:p14="http://schemas.microsoft.com/office/powerpoint/2010/main" val="1753549498"/>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User\Desktop\Без названия (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005622" y="2769109"/>
            <a:ext cx="3484388" cy="2183877"/>
          </a:xfrm>
          <a:prstGeom prst="rect">
            <a:avLst/>
          </a:prstGeom>
          <a:noFill/>
          <a:extLst>
            <a:ext uri="{909E8E84-426E-40DD-AFC4-6F175D3DCCD1}">
              <a14:hiddenFill xmlns="" xmlns:a14="http://schemas.microsoft.com/office/drawing/2010/main">
                <a:solidFill>
                  <a:srgbClr val="FFFFFF"/>
                </a:solidFill>
              </a14:hiddenFill>
            </a:ext>
          </a:extLst>
        </p:spPr>
      </p:pic>
      <p:pic>
        <p:nvPicPr>
          <p:cNvPr id="14339" name="Picture 3" descr="C:\Users\User\Desktop\44c6dd08d25b6aa33a7bc073908d1b25.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520904" y="3861048"/>
            <a:ext cx="3483080" cy="2664296"/>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827584" y="326204"/>
            <a:ext cx="7848872" cy="2246769"/>
          </a:xfrm>
          <a:prstGeom prst="rect">
            <a:avLst/>
          </a:prstGeom>
        </p:spPr>
        <p:txBody>
          <a:bodyPr wrap="square">
            <a:spAutoFit/>
          </a:bodyPr>
          <a:lstStyle/>
          <a:p>
            <a:r>
              <a:rPr lang="ru-RU" sz="2000" dirty="0">
                <a:effectLst>
                  <a:outerShdw blurRad="38100" dist="38100" dir="2700000" algn="tl">
                    <a:srgbClr val="000000">
                      <a:alpha val="43137"/>
                    </a:srgbClr>
                  </a:outerShdw>
                </a:effectLst>
              </a:rPr>
              <a:t>Несмотря на то, что казахский этнос восстановил прежнюю численность только через сорок лет (в 1969 г.), последствия голода 30-х годов в демографическом плане будут сказываться еще долго на жизни народа – в течение 150-170 лет, как бы повторяя волнообразно прошлую трагическую историю. Последствия коллективизации сказались как на судьбе казахского народа, так и на перспективах развития всей экономики Казахстана. </a:t>
            </a:r>
          </a:p>
        </p:txBody>
      </p:sp>
    </p:spTree>
    <p:extLst>
      <p:ext uri="{BB962C8B-B14F-4D97-AF65-F5344CB8AC3E}">
        <p14:creationId xmlns="" xmlns:p14="http://schemas.microsoft.com/office/powerpoint/2010/main" val="3384499628"/>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39"/>
                                        </p:tgtEl>
                                        <p:attrNameLst>
                                          <p:attrName>style.visibility</p:attrName>
                                        </p:attrNameLst>
                                      </p:cBhvr>
                                      <p:to>
                                        <p:strVal val="visible"/>
                                      </p:to>
                                    </p:set>
                                    <p:anim calcmode="lin" valueType="num">
                                      <p:cBhvr additive="base">
                                        <p:cTn id="13" dur="500" fill="hold"/>
                                        <p:tgtEl>
                                          <p:spTgt spid="14339"/>
                                        </p:tgtEl>
                                        <p:attrNameLst>
                                          <p:attrName>ppt_x</p:attrName>
                                        </p:attrNameLst>
                                      </p:cBhvr>
                                      <p:tavLst>
                                        <p:tav tm="0">
                                          <p:val>
                                            <p:strVal val="#ppt_x"/>
                                          </p:val>
                                        </p:tav>
                                        <p:tav tm="100000">
                                          <p:val>
                                            <p:strVal val="#ppt_x"/>
                                          </p:val>
                                        </p:tav>
                                      </p:tavLst>
                                    </p:anim>
                                    <p:anim calcmode="lin" valueType="num">
                                      <p:cBhvr additive="base">
                                        <p:cTn id="14"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331640" y="692696"/>
            <a:ext cx="7198659" cy="1631216"/>
          </a:xfrm>
          <a:prstGeom prst="rect">
            <a:avLst/>
          </a:prstGeom>
        </p:spPr>
        <p:txBody>
          <a:bodyPr wrap="square">
            <a:spAutoFit/>
          </a:bodyPr>
          <a:lstStyle/>
          <a:p>
            <a:pPr algn="just"/>
            <a:r>
              <a:rPr lang="ru-RU" sz="2000" dirty="0">
                <a:effectLst>
                  <a:outerShdw blurRad="38100" dist="38100" dir="2700000" algn="tl">
                    <a:srgbClr val="000000">
                      <a:alpha val="43137"/>
                    </a:srgbClr>
                  </a:outerShdw>
                </a:effectLst>
              </a:rPr>
              <a:t>Мы живем под мирным небом в государстве, которое стало домом более чем для 140 этносов, история этой страны – история нашей родины, но что мы знаем о народе, который стал братом каждому из нас? Как давно мы изучаем историю этого народа? Что мы знаем об этом народе?</a:t>
            </a:r>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411760" y="2537354"/>
            <a:ext cx="6421804" cy="3240360"/>
          </a:xfrm>
          <a:prstGeom prst="rect">
            <a:avLst/>
          </a:prstGeom>
        </p:spPr>
      </p:pic>
    </p:spTree>
    <p:extLst>
      <p:ext uri="{BB962C8B-B14F-4D97-AF65-F5344CB8AC3E}">
        <p14:creationId xmlns="" xmlns:p14="http://schemas.microsoft.com/office/powerpoint/2010/main" val="30005654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03648" y="260648"/>
            <a:ext cx="7416824" cy="3816429"/>
          </a:xfrm>
          <a:prstGeom prst="rect">
            <a:avLst/>
          </a:prstGeom>
        </p:spPr>
        <p:txBody>
          <a:bodyPr wrap="square">
            <a:spAutoFit/>
          </a:bodyPr>
          <a:lstStyle/>
          <a:p>
            <a:pPr algn="ctr"/>
            <a:r>
              <a:rPr lang="ru-RU" b="1" dirty="0" smtClean="0">
                <a:effectLst>
                  <a:outerShdw blurRad="38100" dist="38100" dir="2700000" algn="tl">
                    <a:srgbClr val="000000">
                      <a:alpha val="43137"/>
                    </a:srgbClr>
                  </a:outerShdw>
                </a:effectLst>
              </a:rPr>
              <a:t>Использованная литература </a:t>
            </a:r>
          </a:p>
          <a:p>
            <a:pPr algn="just"/>
            <a:r>
              <a:rPr lang="ru-RU" sz="1600" dirty="0" smtClean="0">
                <a:effectLst>
                  <a:outerShdw blurRad="38100" dist="38100" dir="2700000" algn="tl">
                    <a:srgbClr val="000000">
                      <a:alpha val="43137"/>
                    </a:srgbClr>
                  </a:outerShdw>
                </a:effectLst>
              </a:rPr>
              <a:t>1. История осуществления </a:t>
            </a:r>
            <a:r>
              <a:rPr lang="ru-RU" sz="1600" dirty="0">
                <a:effectLst>
                  <a:outerShdw blurRad="38100" dist="38100" dir="2700000" algn="tl">
                    <a:srgbClr val="000000">
                      <a:alpha val="43137"/>
                    </a:srgbClr>
                  </a:outerShdw>
                </a:effectLst>
              </a:rPr>
              <a:t>аграрных преобразований Советской власти в Казахстане (</a:t>
            </a:r>
            <a:r>
              <a:rPr lang="ru-RU" sz="1600" dirty="0" smtClean="0">
                <a:effectLst>
                  <a:outerShdw blurRad="38100" dist="38100" dir="2700000" algn="tl">
                    <a:srgbClr val="000000">
                      <a:alpha val="43137"/>
                    </a:srgbClr>
                  </a:outerShdw>
                </a:effectLst>
              </a:rPr>
              <a:t>1917-1929 </a:t>
            </a:r>
            <a:r>
              <a:rPr lang="ru-RU" sz="1600" dirty="0">
                <a:effectLst>
                  <a:outerShdw blurRad="38100" dist="38100" dir="2700000" algn="tl">
                    <a:srgbClr val="000000">
                      <a:alpha val="43137"/>
                    </a:srgbClr>
                  </a:outerShdw>
                </a:effectLst>
              </a:rPr>
              <a:t>гг.): </a:t>
            </a:r>
            <a:r>
              <a:rPr lang="ru-RU" sz="1600" dirty="0" err="1">
                <a:effectLst>
                  <a:outerShdw blurRad="38100" dist="38100" dir="2700000" algn="tl">
                    <a:srgbClr val="000000">
                      <a:alpha val="43137"/>
                    </a:srgbClr>
                  </a:outerShdw>
                </a:effectLst>
              </a:rPr>
              <a:t>Автореф</a:t>
            </a:r>
            <a:r>
              <a:rPr lang="ru-RU" sz="1600" dirty="0">
                <a:effectLst>
                  <a:outerShdw blurRad="38100" dist="38100" dir="2700000" algn="tl">
                    <a:srgbClr val="000000">
                      <a:alpha val="43137"/>
                    </a:srgbClr>
                  </a:outerShdw>
                </a:effectLst>
              </a:rPr>
              <a:t>. </a:t>
            </a:r>
            <a:r>
              <a:rPr lang="ru-RU" sz="1600" dirty="0" err="1">
                <a:effectLst>
                  <a:outerShdw blurRad="38100" dist="38100" dir="2700000" algn="tl">
                    <a:srgbClr val="000000">
                      <a:alpha val="43137"/>
                    </a:srgbClr>
                  </a:outerShdw>
                </a:effectLst>
              </a:rPr>
              <a:t>дис</a:t>
            </a:r>
            <a:r>
              <a:rPr lang="ru-RU" sz="1600" dirty="0">
                <a:effectLst>
                  <a:outerShdw blurRad="38100" dist="38100" dir="2700000" algn="tl">
                    <a:srgbClr val="000000">
                      <a:alpha val="43137"/>
                    </a:srgbClr>
                  </a:outerShdw>
                </a:effectLst>
              </a:rPr>
              <a:t>. канд. – Алма-Ата, 1961. – С. 11. </a:t>
            </a:r>
            <a:endParaRPr lang="ru-RU" sz="1600" dirty="0" smtClean="0">
              <a:effectLst>
                <a:outerShdw blurRad="38100" dist="38100" dir="2700000" algn="tl">
                  <a:srgbClr val="000000">
                    <a:alpha val="43137"/>
                  </a:srgbClr>
                </a:outerShdw>
              </a:effectLst>
            </a:endParaRPr>
          </a:p>
          <a:p>
            <a:pPr algn="just"/>
            <a:r>
              <a:rPr lang="ru-RU" sz="1600" dirty="0" smtClean="0">
                <a:effectLst>
                  <a:outerShdw blurRad="38100" dist="38100" dir="2700000" algn="tl">
                    <a:srgbClr val="000000">
                      <a:alpha val="43137"/>
                    </a:srgbClr>
                  </a:outerShdw>
                </a:effectLst>
              </a:rPr>
              <a:t>2. </a:t>
            </a:r>
            <a:r>
              <a:rPr lang="ru-RU" sz="1600" dirty="0" err="1" smtClean="0">
                <a:effectLst>
                  <a:outerShdw blurRad="38100" dist="38100" dir="2700000" algn="tl">
                    <a:srgbClr val="000000">
                      <a:alpha val="43137"/>
                    </a:srgbClr>
                  </a:outerShdw>
                </a:effectLst>
              </a:rPr>
              <a:t>Абылхожин</a:t>
            </a:r>
            <a:r>
              <a:rPr lang="ru-RU" sz="1600" dirty="0" smtClean="0">
                <a:effectLst>
                  <a:outerShdw blurRad="38100" dist="38100" dir="2700000" algn="tl">
                    <a:srgbClr val="000000">
                      <a:alpha val="43137"/>
                    </a:srgbClr>
                  </a:outerShdw>
                </a:effectLst>
              </a:rPr>
              <a:t>  </a:t>
            </a:r>
            <a:r>
              <a:rPr lang="ru-RU" sz="1600" dirty="0">
                <a:effectLst>
                  <a:outerShdw blurRad="38100" dist="38100" dir="2700000" algn="tl">
                    <a:srgbClr val="000000">
                      <a:alpha val="43137"/>
                    </a:srgbClr>
                  </a:outerShdw>
                </a:effectLst>
              </a:rPr>
              <a:t>Ж.Б.  Традиционная  структура  Казахстана.  Социально-</a:t>
            </a:r>
          </a:p>
          <a:p>
            <a:pPr algn="just"/>
            <a:r>
              <a:rPr lang="ru-RU" sz="1600" dirty="0" smtClean="0">
                <a:effectLst>
                  <a:outerShdw blurRad="38100" dist="38100" dir="2700000" algn="tl">
                    <a:srgbClr val="000000">
                      <a:alpha val="43137"/>
                    </a:srgbClr>
                  </a:outerShdw>
                </a:effectLst>
              </a:rPr>
              <a:t>экономические    </a:t>
            </a:r>
            <a:r>
              <a:rPr lang="ru-RU" sz="1600" dirty="0">
                <a:effectLst>
                  <a:outerShdw blurRad="38100" dist="38100" dir="2700000" algn="tl">
                    <a:srgbClr val="000000">
                      <a:alpha val="43137"/>
                    </a:srgbClr>
                  </a:outerShdw>
                </a:effectLst>
              </a:rPr>
              <a:t>аспекты    функционирования  и  трансформации  (1920-30  гг.).  - </a:t>
            </a:r>
            <a:r>
              <a:rPr lang="ru-RU" sz="1600" dirty="0" smtClean="0">
                <a:effectLst>
                  <a:outerShdw blurRad="38100" dist="38100" dir="2700000" algn="tl">
                    <a:srgbClr val="000000">
                      <a:alpha val="43137"/>
                    </a:srgbClr>
                  </a:outerShdw>
                </a:effectLst>
              </a:rPr>
              <a:t>Алма-Ата</a:t>
            </a:r>
            <a:r>
              <a:rPr lang="ru-RU" sz="1600" dirty="0">
                <a:effectLst>
                  <a:outerShdw blurRad="38100" dist="38100" dir="2700000" algn="tl">
                    <a:srgbClr val="000000">
                      <a:alpha val="43137"/>
                    </a:srgbClr>
                  </a:outerShdw>
                </a:effectLst>
              </a:rPr>
              <a:t>:  </a:t>
            </a:r>
            <a:r>
              <a:rPr lang="ru-RU" sz="1600" dirty="0" err="1">
                <a:effectLst>
                  <a:outerShdw blurRad="38100" dist="38100" dir="2700000" algn="tl">
                    <a:srgbClr val="000000">
                      <a:alpha val="43137"/>
                    </a:srgbClr>
                  </a:outerShdw>
                </a:effectLst>
              </a:rPr>
              <a:t>Fылым</a:t>
            </a:r>
            <a:r>
              <a:rPr lang="ru-RU" sz="1600" dirty="0">
                <a:effectLst>
                  <a:outerShdw blurRad="38100" dist="38100" dir="2700000" algn="tl">
                    <a:srgbClr val="000000">
                      <a:alpha val="43137"/>
                    </a:srgbClr>
                  </a:outerShdw>
                </a:effectLst>
              </a:rPr>
              <a:t>,  1991.  - С.  227. </a:t>
            </a:r>
            <a:endParaRPr lang="ru-RU" sz="1600" dirty="0" smtClean="0">
              <a:effectLst>
                <a:outerShdw blurRad="38100" dist="38100" dir="2700000" algn="tl">
                  <a:srgbClr val="000000">
                    <a:alpha val="43137"/>
                  </a:srgbClr>
                </a:outerShdw>
              </a:effectLst>
            </a:endParaRPr>
          </a:p>
          <a:p>
            <a:pPr algn="just"/>
            <a:r>
              <a:rPr lang="ru-RU" sz="1600" dirty="0">
                <a:effectLst>
                  <a:outerShdw blurRad="38100" dist="38100" dir="2700000" algn="tl">
                    <a:srgbClr val="000000">
                      <a:alpha val="43137"/>
                    </a:srgbClr>
                  </a:outerShdw>
                </a:effectLst>
              </a:rPr>
              <a:t> </a:t>
            </a:r>
            <a:r>
              <a:rPr lang="ru-RU" sz="1600" dirty="0" smtClean="0">
                <a:effectLst>
                  <a:outerShdw blurRad="38100" dist="38100" dir="2700000" algn="tl">
                    <a:srgbClr val="000000">
                      <a:alpha val="43137"/>
                    </a:srgbClr>
                  </a:outerShdw>
                </a:effectLst>
              </a:rPr>
              <a:t>3. </a:t>
            </a:r>
            <a:r>
              <a:rPr lang="ru-RU" sz="1600" dirty="0" err="1" smtClean="0">
                <a:effectLst>
                  <a:outerShdw blurRad="38100" dist="38100" dir="2700000" algn="tl">
                    <a:srgbClr val="000000">
                      <a:alpha val="43137"/>
                    </a:srgbClr>
                  </a:outerShdw>
                </a:effectLst>
              </a:rPr>
              <a:t>Жолдасбаев</a:t>
            </a:r>
            <a:r>
              <a:rPr lang="ru-RU" sz="1600" dirty="0" smtClean="0">
                <a:effectLst>
                  <a:outerShdw blurRad="38100" dist="38100" dir="2700000" algn="tl">
                    <a:srgbClr val="000000">
                      <a:alpha val="43137"/>
                    </a:srgbClr>
                  </a:outerShdw>
                </a:effectLst>
              </a:rPr>
              <a:t> </a:t>
            </a:r>
            <a:r>
              <a:rPr lang="ru-RU" sz="1600" dirty="0">
                <a:effectLst>
                  <a:outerShdw blurRad="38100" dist="38100" dir="2700000" algn="tl">
                    <a:srgbClr val="000000">
                      <a:alpha val="43137"/>
                    </a:srgbClr>
                  </a:outerShdw>
                </a:effectLst>
              </a:rPr>
              <a:t>С. История Казахстана. </a:t>
            </a:r>
            <a:r>
              <a:rPr lang="ru-RU" sz="1600" dirty="0" smtClean="0">
                <a:effectLst>
                  <a:outerShdw blurRad="38100" dist="38100" dir="2700000" algn="tl">
                    <a:srgbClr val="000000">
                      <a:alpha val="43137"/>
                    </a:srgbClr>
                  </a:outerShdw>
                </a:effectLst>
              </a:rPr>
              <a:t> </a:t>
            </a:r>
            <a:r>
              <a:rPr lang="ru-RU" sz="1600" dirty="0">
                <a:effectLst>
                  <a:outerShdw blurRad="38100" dist="38100" dir="2700000" algn="tl">
                    <a:srgbClr val="000000">
                      <a:alpha val="43137"/>
                    </a:srgbClr>
                  </a:outerShdw>
                </a:effectLst>
              </a:rPr>
              <a:t>– Алматы, 2006.</a:t>
            </a:r>
          </a:p>
          <a:p>
            <a:pPr algn="just"/>
            <a:r>
              <a:rPr lang="ru-RU" sz="1600" dirty="0" smtClean="0">
                <a:effectLst>
                  <a:outerShdw blurRad="38100" dist="38100" dir="2700000" algn="tl">
                    <a:srgbClr val="000000">
                      <a:alpha val="43137"/>
                    </a:srgbClr>
                  </a:outerShdw>
                </a:effectLst>
              </a:rPr>
              <a:t>4. </a:t>
            </a:r>
            <a:r>
              <a:rPr lang="ru-RU" sz="1600" dirty="0" err="1" smtClean="0">
                <a:effectLst>
                  <a:outerShdw blurRad="38100" dist="38100" dir="2700000" algn="tl">
                    <a:srgbClr val="000000">
                      <a:alpha val="43137"/>
                    </a:srgbClr>
                  </a:outerShdw>
                </a:effectLst>
              </a:rPr>
              <a:t>Койгелдиев</a:t>
            </a:r>
            <a:r>
              <a:rPr lang="ru-RU" sz="1600" dirty="0" smtClean="0">
                <a:effectLst>
                  <a:outerShdw blurRad="38100" dist="38100" dir="2700000" algn="tl">
                    <a:srgbClr val="000000">
                      <a:alpha val="43137"/>
                    </a:srgbClr>
                  </a:outerShdw>
                </a:effectLst>
              </a:rPr>
              <a:t> </a:t>
            </a:r>
            <a:r>
              <a:rPr lang="ru-RU" sz="1600" dirty="0">
                <a:effectLst>
                  <a:outerShdw blurRad="38100" dist="38100" dir="2700000" algn="tl">
                    <a:srgbClr val="000000">
                      <a:alpha val="43137"/>
                    </a:srgbClr>
                  </a:outerShdw>
                </a:effectLst>
              </a:rPr>
              <a:t>М. К. История Казахстана. </a:t>
            </a:r>
            <a:r>
              <a:rPr lang="ru-RU" sz="1600" dirty="0" smtClean="0">
                <a:effectLst>
                  <a:outerShdw blurRad="38100" dist="38100" dir="2700000" algn="tl">
                    <a:srgbClr val="000000">
                      <a:alpha val="43137"/>
                    </a:srgbClr>
                  </a:outerShdw>
                </a:effectLst>
              </a:rPr>
              <a:t> </a:t>
            </a:r>
            <a:r>
              <a:rPr lang="ru-RU" sz="1600" dirty="0">
                <a:effectLst>
                  <a:outerShdw blurRad="38100" dist="38100" dir="2700000" algn="tl">
                    <a:srgbClr val="000000">
                      <a:alpha val="43137"/>
                    </a:srgbClr>
                  </a:outerShdw>
                </a:effectLst>
              </a:rPr>
              <a:t>– Алматы, 2007</a:t>
            </a:r>
            <a:r>
              <a:rPr lang="ru-RU" sz="1600" dirty="0" smtClean="0">
                <a:effectLst>
                  <a:outerShdw blurRad="38100" dist="38100" dir="2700000" algn="tl">
                    <a:srgbClr val="000000">
                      <a:alpha val="43137"/>
                    </a:srgbClr>
                  </a:outerShdw>
                </a:effectLst>
              </a:rPr>
              <a:t>.</a:t>
            </a:r>
          </a:p>
          <a:p>
            <a:pPr algn="just"/>
            <a:r>
              <a:rPr lang="ru-RU" sz="1600" dirty="0" smtClean="0">
                <a:effectLst>
                  <a:outerShdw blurRad="38100" dist="38100" dir="2700000" algn="tl">
                    <a:srgbClr val="000000">
                      <a:alpha val="43137"/>
                    </a:srgbClr>
                  </a:outerShdw>
                </a:effectLst>
              </a:rPr>
              <a:t>5. Нурпеисов </a:t>
            </a:r>
            <a:r>
              <a:rPr lang="ru-RU" sz="1600" dirty="0">
                <a:effectLst>
                  <a:outerShdw blurRad="38100" dist="38100" dir="2700000" algn="tl">
                    <a:srgbClr val="000000">
                      <a:alpha val="43137"/>
                    </a:srgbClr>
                  </a:outerShdw>
                </a:effectLst>
              </a:rPr>
              <a:t>К. История Казахстана. </a:t>
            </a:r>
            <a:r>
              <a:rPr lang="ru-RU" sz="1600" dirty="0" smtClean="0">
                <a:effectLst>
                  <a:outerShdw blurRad="38100" dist="38100" dir="2700000" algn="tl">
                    <a:srgbClr val="000000">
                      <a:alpha val="43137"/>
                    </a:srgbClr>
                  </a:outerShdw>
                </a:effectLst>
              </a:rPr>
              <a:t>– </a:t>
            </a:r>
            <a:r>
              <a:rPr lang="ru-RU" sz="1600" dirty="0">
                <a:effectLst>
                  <a:outerShdw blurRad="38100" dist="38100" dir="2700000" algn="tl">
                    <a:srgbClr val="000000">
                      <a:alpha val="43137"/>
                    </a:srgbClr>
                  </a:outerShdw>
                </a:effectLst>
              </a:rPr>
              <a:t>Алматы, 2001.</a:t>
            </a:r>
          </a:p>
          <a:p>
            <a:pPr algn="just"/>
            <a:r>
              <a:rPr lang="ru-RU" sz="1600" dirty="0" smtClean="0">
                <a:effectLst>
                  <a:outerShdw blurRad="38100" dist="38100" dir="2700000" algn="tl">
                    <a:srgbClr val="000000">
                      <a:alpha val="43137"/>
                    </a:srgbClr>
                  </a:outerShdw>
                </a:effectLst>
              </a:rPr>
              <a:t>6. </a:t>
            </a:r>
            <a:r>
              <a:rPr lang="ru-RU" sz="1600" dirty="0" err="1" smtClean="0">
                <a:effectLst>
                  <a:outerShdw blurRad="38100" dist="38100" dir="2700000" algn="tl">
                    <a:srgbClr val="000000">
                      <a:alpha val="43137"/>
                    </a:srgbClr>
                  </a:outerShdw>
                </a:effectLst>
              </a:rPr>
              <a:t>Нурхаева</a:t>
            </a:r>
            <a:r>
              <a:rPr lang="ru-RU" sz="1600" dirty="0" smtClean="0">
                <a:effectLst>
                  <a:outerShdw blurRad="38100" dist="38100" dir="2700000" algn="tl">
                    <a:srgbClr val="000000">
                      <a:alpha val="43137"/>
                    </a:srgbClr>
                  </a:outerShdw>
                </a:effectLst>
              </a:rPr>
              <a:t> </a:t>
            </a:r>
            <a:r>
              <a:rPr lang="ru-RU" sz="1600" dirty="0">
                <a:effectLst>
                  <a:outerShdw blurRad="38100" dist="38100" dir="2700000" algn="tl">
                    <a:srgbClr val="000000">
                      <a:alpha val="43137"/>
                    </a:srgbClr>
                  </a:outerShdw>
                </a:effectLst>
              </a:rPr>
              <a:t>А. Е. История Казахстана: учебник-тест для подготовки к ЕНТ.– Алматы: ШЫН-КIТАП.– 2010.</a:t>
            </a:r>
          </a:p>
          <a:p>
            <a:pPr algn="just"/>
            <a:r>
              <a:rPr lang="ru-RU" sz="1600" dirty="0" smtClean="0">
                <a:effectLst>
                  <a:outerShdw blurRad="38100" dist="38100" dir="2700000" algn="tl">
                    <a:srgbClr val="000000">
                      <a:alpha val="43137"/>
                    </a:srgbClr>
                  </a:outerShdw>
                </a:effectLst>
              </a:rPr>
              <a:t>7. Полян </a:t>
            </a:r>
            <a:r>
              <a:rPr lang="ru-RU" sz="1600" dirty="0">
                <a:effectLst>
                  <a:outerShdw blurRad="38100" dist="38100" dir="2700000" algn="tl">
                    <a:srgbClr val="000000">
                      <a:alpha val="43137"/>
                    </a:srgbClr>
                  </a:outerShdw>
                </a:effectLst>
              </a:rPr>
              <a:t>П.М. Не по своей воле… История и география принудительных миграций в СССР. –  М.: ОГИ: Мемориал, 2001</a:t>
            </a:r>
          </a:p>
          <a:p>
            <a:pPr algn="just"/>
            <a:r>
              <a:rPr lang="ru-RU" sz="1600" dirty="0" smtClean="0">
                <a:effectLst>
                  <a:outerShdw blurRad="38100" dist="38100" dir="2700000" algn="tl">
                    <a:srgbClr val="000000">
                      <a:alpha val="43137"/>
                    </a:srgbClr>
                  </a:outerShdw>
                </a:effectLst>
              </a:rPr>
              <a:t>8. Садыков </a:t>
            </a:r>
            <a:r>
              <a:rPr lang="ru-RU" sz="1600" dirty="0">
                <a:effectLst>
                  <a:outerShdw blurRad="38100" dist="38100" dir="2700000" algn="tl">
                    <a:srgbClr val="000000">
                      <a:alpha val="43137"/>
                    </a:srgbClr>
                  </a:outerShdw>
                </a:effectLst>
              </a:rPr>
              <a:t>М.К. Депортированные в Казахстан народы: время и судьбы. – Алматы, 2005</a:t>
            </a:r>
            <a:r>
              <a:rPr lang="ru-RU" sz="1600" dirty="0"/>
              <a:t>.</a:t>
            </a:r>
          </a:p>
        </p:txBody>
      </p:sp>
    </p:spTree>
    <p:extLst>
      <p:ext uri="{BB962C8B-B14F-4D97-AF65-F5344CB8AC3E}">
        <p14:creationId xmlns="" xmlns:p14="http://schemas.microsoft.com/office/powerpoint/2010/main" val="1888394114"/>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пиап.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447764" y="3284984"/>
            <a:ext cx="4032448" cy="2830778"/>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827584" y="332656"/>
            <a:ext cx="7272808" cy="2862322"/>
          </a:xfrm>
          <a:prstGeom prst="rect">
            <a:avLst/>
          </a:prstGeom>
        </p:spPr>
        <p:txBody>
          <a:bodyPr wrap="square">
            <a:spAutoFit/>
          </a:bodyPr>
          <a:lstStyle/>
          <a:p>
            <a:r>
              <a:rPr lang="ru-RU" dirty="0">
                <a:effectLst>
                  <a:outerShdw blurRad="38100" dist="38100" dir="2700000" algn="tl">
                    <a:srgbClr val="000000">
                      <a:alpha val="43137"/>
                    </a:srgbClr>
                  </a:outerShdw>
                </a:effectLst>
              </a:rPr>
              <a:t>Голод, который унес миллионы жизней. Земля, которая видела так много смертей. Все попытки узнать, что же случилось на этой земле в 1930-ых годах, долгое время пресекались. Трагические страницы истории казахского народа не освещались ни в исторических публикациях, ни в архивных документах. Во всех материалах, посвященных годам коллективизации, истории сельского хозяйства или иных исследований аграрного характера, вопрос последствий политики, проводимой советской властью в ауле обходился гробовым молчанием. Только после распада Советского Союза мы можем увидеть эту черную страницу Казахстана. </a:t>
            </a:r>
          </a:p>
        </p:txBody>
      </p:sp>
    </p:spTree>
    <p:extLst>
      <p:ext uri="{BB962C8B-B14F-4D97-AF65-F5344CB8AC3E}">
        <p14:creationId xmlns="" xmlns:p14="http://schemas.microsoft.com/office/powerpoint/2010/main" val="1801849570"/>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83568" y="260648"/>
            <a:ext cx="7704856" cy="2585323"/>
          </a:xfrm>
          <a:prstGeom prst="rect">
            <a:avLst/>
          </a:prstGeom>
        </p:spPr>
        <p:txBody>
          <a:bodyPr wrap="square">
            <a:spAutoFit/>
          </a:bodyPr>
          <a:lstStyle/>
          <a:p>
            <a:pPr algn="just"/>
            <a:r>
              <a:rPr lang="ru-RU" dirty="0">
                <a:effectLst>
                  <a:outerShdw blurRad="38100" dist="38100" dir="2700000" algn="tl">
                    <a:srgbClr val="000000">
                      <a:alpha val="43137"/>
                    </a:srgbClr>
                  </a:outerShdw>
                </a:effectLst>
              </a:rPr>
              <a:t>В целях постижения сути советской политики на национальных окраинах зарубежные исследователи обратились к изучению характера и направлений социально-экономических преобразований в Казахстане, предшествовавших массовой коллективизации. Октябрьская революция положила начало острому тотальному кризису, разразившемуся осенью 1920 г. За короткое время существования советской власти во многих районах Казахстана дважды имел место массовый голод, унесший сотни тысяч жизней коренного населения.  Голод 1921-1922 гг. получил освещение в работах Г. </a:t>
            </a:r>
            <a:r>
              <a:rPr lang="ru-RU" dirty="0" err="1">
                <a:effectLst>
                  <a:outerShdw blurRad="38100" dist="38100" dir="2700000" algn="tl">
                    <a:srgbClr val="000000">
                      <a:alpha val="43137"/>
                    </a:srgbClr>
                  </a:outerShdw>
                </a:effectLst>
              </a:rPr>
              <a:t>Шленгера</a:t>
            </a:r>
            <a:r>
              <a:rPr lang="ru-RU" dirty="0">
                <a:effectLst>
                  <a:outerShdw blurRad="38100" dist="38100" dir="2700000" algn="tl">
                    <a:srgbClr val="000000">
                      <a:alpha val="43137"/>
                    </a:srgbClr>
                  </a:outerShdw>
                </a:effectLst>
              </a:rPr>
              <a:t> и Х. </a:t>
            </a:r>
            <a:r>
              <a:rPr lang="ru-RU" dirty="0" err="1">
                <a:effectLst>
                  <a:outerShdw blurRad="38100" dist="38100" dir="2700000" algn="tl">
                    <a:srgbClr val="000000">
                      <a:alpha val="43137"/>
                    </a:srgbClr>
                  </a:outerShdw>
                </a:effectLst>
              </a:rPr>
              <a:t>Финдейзена</a:t>
            </a:r>
            <a:r>
              <a:rPr lang="ru-RU" dirty="0">
                <a:effectLst>
                  <a:outerShdw blurRad="38100" dist="38100" dir="2700000" algn="tl">
                    <a:srgbClr val="000000">
                      <a:alpha val="43137"/>
                    </a:srgbClr>
                  </a:outerShdw>
                </a:effectLst>
              </a:rPr>
              <a:t>. </a:t>
            </a:r>
          </a:p>
        </p:txBody>
      </p:sp>
      <p:sp>
        <p:nvSpPr>
          <p:cNvPr id="4" name="Прямоугольник 3"/>
          <p:cNvSpPr/>
          <p:nvPr/>
        </p:nvSpPr>
        <p:spPr>
          <a:xfrm>
            <a:off x="2086842" y="2780928"/>
            <a:ext cx="6408712" cy="2862322"/>
          </a:xfrm>
          <a:prstGeom prst="rect">
            <a:avLst/>
          </a:prstGeom>
        </p:spPr>
        <p:txBody>
          <a:bodyPr wrap="square">
            <a:spAutoFit/>
          </a:bodyPr>
          <a:lstStyle/>
          <a:p>
            <a:r>
              <a:rPr lang="ru-RU" dirty="0">
                <a:effectLst>
                  <a:outerShdw blurRad="38100" dist="38100" dir="2700000" algn="tl">
                    <a:srgbClr val="000000">
                      <a:alpha val="43137"/>
                    </a:srgbClr>
                  </a:outerShdw>
                </a:effectLst>
              </a:rPr>
              <a:t>В трактовке советской аграрной политики немецкие историки исходят из того, что режим большевиков придерживался той же самой политики, что и царская администрация. Как отмечают немецкие исследователи, советская власть попыталась в области земельной политики не допустить процесс деколонизации в Казахстане. Попытка пресечь дальнейшую колонизацию после образования Киргизской автономной республики была безуспешной, более того, «земли, конфискованные в пользу переселенцев в 1916-1917 гг., оставались в руках колонистов». </a:t>
            </a:r>
          </a:p>
        </p:txBody>
      </p:sp>
    </p:spTree>
    <p:extLst>
      <p:ext uri="{BB962C8B-B14F-4D97-AF65-F5344CB8AC3E}">
        <p14:creationId xmlns="" xmlns:p14="http://schemas.microsoft.com/office/powerpoint/2010/main" val="4032920231"/>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Desktop\4c28b4d70a4dd7076300940949ac0d11_M.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83568" y="260648"/>
            <a:ext cx="4490494" cy="2702497"/>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5202259" y="69530"/>
            <a:ext cx="4032448" cy="3170099"/>
          </a:xfrm>
          <a:prstGeom prst="rect">
            <a:avLst/>
          </a:prstGeom>
        </p:spPr>
        <p:txBody>
          <a:bodyPr wrap="square">
            <a:spAutoFit/>
          </a:bodyPr>
          <a:lstStyle/>
          <a:p>
            <a:r>
              <a:rPr lang="ru-RU" sz="2000" dirty="0" err="1">
                <a:effectLst>
                  <a:outerShdw blurRad="38100" dist="38100" dir="2700000" algn="tl">
                    <a:srgbClr val="000000">
                      <a:alpha val="43137"/>
                    </a:srgbClr>
                  </a:outerShdw>
                </a:effectLst>
              </a:rPr>
              <a:t>Финдейзен</a:t>
            </a:r>
            <a:r>
              <a:rPr lang="ru-RU" sz="2000" dirty="0">
                <a:effectLst>
                  <a:outerShdw blurRad="38100" dist="38100" dir="2700000" algn="tl">
                    <a:srgbClr val="000000">
                      <a:alpha val="43137"/>
                    </a:srgbClr>
                  </a:outerShdw>
                </a:effectLst>
              </a:rPr>
              <a:t> представил полную драматизма картину бедственного положения коренного населения, оставшегося без земли, скота и обреченных на голод, который унес более одного миллиона казахов. Данные автора о жертвах голода 1921-1922 гг. подтверждаются выводами известных историков. </a:t>
            </a:r>
            <a:r>
              <a:rPr lang="ru-RU" sz="2000" dirty="0" smtClean="0">
                <a:effectLst>
                  <a:outerShdw blurRad="38100" dist="38100" dir="2700000" algn="tl">
                    <a:srgbClr val="000000">
                      <a:alpha val="43137"/>
                    </a:srgbClr>
                  </a:outerShdw>
                </a:effectLst>
              </a:rPr>
              <a:t>По</a:t>
            </a:r>
            <a:endParaRPr lang="ru-RU" sz="2000" dirty="0"/>
          </a:p>
        </p:txBody>
      </p:sp>
      <p:sp>
        <p:nvSpPr>
          <p:cNvPr id="5" name="Прямоугольник 4"/>
          <p:cNvSpPr/>
          <p:nvPr/>
        </p:nvSpPr>
        <p:spPr>
          <a:xfrm>
            <a:off x="2123728" y="3228339"/>
            <a:ext cx="6552728" cy="2554545"/>
          </a:xfrm>
          <a:prstGeom prst="rect">
            <a:avLst/>
          </a:prstGeom>
        </p:spPr>
        <p:txBody>
          <a:bodyPr wrap="square">
            <a:spAutoFit/>
          </a:bodyPr>
          <a:lstStyle/>
          <a:p>
            <a:r>
              <a:rPr lang="ru-RU" sz="2000" dirty="0">
                <a:effectLst>
                  <a:outerShdw blurRad="38100" dist="38100" dir="2700000" algn="tl">
                    <a:srgbClr val="000000">
                      <a:alpha val="43137"/>
                    </a:srgbClr>
                  </a:outerShdw>
                </a:effectLst>
              </a:rPr>
              <a:t>подсчетам М. </a:t>
            </a:r>
            <a:r>
              <a:rPr lang="ru-RU" sz="2000" dirty="0" err="1">
                <a:effectLst>
                  <a:outerShdw blurRad="38100" dist="38100" dir="2700000" algn="tl">
                    <a:srgbClr val="000000">
                      <a:alpha val="43137"/>
                    </a:srgbClr>
                  </a:outerShdw>
                </a:effectLst>
              </a:rPr>
              <a:t>Тынышпаева</a:t>
            </a:r>
            <a:r>
              <a:rPr lang="ru-RU" sz="2000" dirty="0">
                <a:effectLst>
                  <a:outerShdw blurRad="38100" dist="38100" dir="2700000" algn="tl">
                    <a:srgbClr val="000000">
                      <a:alpha val="43137"/>
                    </a:srgbClr>
                  </a:outerShdw>
                </a:effectLst>
              </a:rPr>
              <a:t>, в 1917 г. в Казахстане проживало 2910000 казахов, а по переписи населения, проведенного М.С. Сириусом в 1924 году, численность казахов упала до 1965433. Таким образом, не учитывая даже прироста населения, можно констатировать, что голод 1921 г. унес не менее 1 млн. казахов. Профессор С.П. Швецов же пришел к выводу, что в результате голода 1921 г. численность казахов сократилась почти на 30 %. </a:t>
            </a:r>
          </a:p>
        </p:txBody>
      </p:sp>
    </p:spTree>
    <p:extLst>
      <p:ext uri="{BB962C8B-B14F-4D97-AF65-F5344CB8AC3E}">
        <p14:creationId xmlns="" xmlns:p14="http://schemas.microsoft.com/office/powerpoint/2010/main" val="5638997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80">
                                          <p:stCondLst>
                                            <p:cond delay="0"/>
                                          </p:stCondLst>
                                        </p:cTn>
                                        <p:tgtEl>
                                          <p:spTgt spid="4"/>
                                        </p:tgtEl>
                                      </p:cBhvr>
                                    </p:animEffect>
                                    <p:anim calcmode="lin" valueType="num">
                                      <p:cBhvr>
                                        <p:cTn id="1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7" dur="26">
                                          <p:stCondLst>
                                            <p:cond delay="650"/>
                                          </p:stCondLst>
                                        </p:cTn>
                                        <p:tgtEl>
                                          <p:spTgt spid="4"/>
                                        </p:tgtEl>
                                      </p:cBhvr>
                                      <p:to x="100000" y="60000"/>
                                    </p:animScale>
                                    <p:animScale>
                                      <p:cBhvr>
                                        <p:cTn id="18" dur="166" decel="50000">
                                          <p:stCondLst>
                                            <p:cond delay="676"/>
                                          </p:stCondLst>
                                        </p:cTn>
                                        <p:tgtEl>
                                          <p:spTgt spid="4"/>
                                        </p:tgtEl>
                                      </p:cBhvr>
                                      <p:to x="100000" y="100000"/>
                                    </p:animScale>
                                    <p:animScale>
                                      <p:cBhvr>
                                        <p:cTn id="19" dur="26">
                                          <p:stCondLst>
                                            <p:cond delay="1312"/>
                                          </p:stCondLst>
                                        </p:cTn>
                                        <p:tgtEl>
                                          <p:spTgt spid="4"/>
                                        </p:tgtEl>
                                      </p:cBhvr>
                                      <p:to x="100000" y="80000"/>
                                    </p:animScale>
                                    <p:animScale>
                                      <p:cBhvr>
                                        <p:cTn id="20" dur="166" decel="50000">
                                          <p:stCondLst>
                                            <p:cond delay="1338"/>
                                          </p:stCondLst>
                                        </p:cTn>
                                        <p:tgtEl>
                                          <p:spTgt spid="4"/>
                                        </p:tgtEl>
                                      </p:cBhvr>
                                      <p:to x="100000" y="100000"/>
                                    </p:animScale>
                                    <p:animScale>
                                      <p:cBhvr>
                                        <p:cTn id="21" dur="26">
                                          <p:stCondLst>
                                            <p:cond delay="1642"/>
                                          </p:stCondLst>
                                        </p:cTn>
                                        <p:tgtEl>
                                          <p:spTgt spid="4"/>
                                        </p:tgtEl>
                                      </p:cBhvr>
                                      <p:to x="100000" y="90000"/>
                                    </p:animScale>
                                    <p:animScale>
                                      <p:cBhvr>
                                        <p:cTn id="22" dur="166" decel="50000">
                                          <p:stCondLst>
                                            <p:cond delay="1668"/>
                                          </p:stCondLst>
                                        </p:cTn>
                                        <p:tgtEl>
                                          <p:spTgt spid="4"/>
                                        </p:tgtEl>
                                      </p:cBhvr>
                                      <p:to x="100000" y="100000"/>
                                    </p:animScale>
                                    <p:animScale>
                                      <p:cBhvr>
                                        <p:cTn id="23" dur="26">
                                          <p:stCondLst>
                                            <p:cond delay="1808"/>
                                          </p:stCondLst>
                                        </p:cTn>
                                        <p:tgtEl>
                                          <p:spTgt spid="4"/>
                                        </p:tgtEl>
                                      </p:cBhvr>
                                      <p:to x="100000" y="95000"/>
                                    </p:animScale>
                                    <p:animScale>
                                      <p:cBhvr>
                                        <p:cTn id="24" dur="166" decel="50000">
                                          <p:stCondLst>
                                            <p:cond delay="1834"/>
                                          </p:stCondLst>
                                        </p:cTn>
                                        <p:tgtEl>
                                          <p:spTgt spid="4"/>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circle(in)">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116632"/>
            <a:ext cx="6984776" cy="3168353"/>
          </a:xfrm>
        </p:spPr>
        <p:txBody>
          <a:bodyPr>
            <a:noAutofit/>
          </a:bodyPr>
          <a:lstStyle/>
          <a:p>
            <a:pPr algn="l"/>
            <a:r>
              <a:rPr lang="ru-RU" sz="1800" dirty="0">
                <a:solidFill>
                  <a:schemeClr val="tx1"/>
                </a:solidFill>
              </a:rPr>
              <a:t>В немецкой историографии имеется и третья точка зрения, согласно которой, коллективизация сельского хозяйства была обусловлена совокупностью политико-идеологических и экономических причин. В ряде работ </a:t>
            </a:r>
            <a:r>
              <a:rPr lang="ru-RU" sz="1800" dirty="0" err="1">
                <a:solidFill>
                  <a:schemeClr val="tx1"/>
                </a:solidFill>
              </a:rPr>
              <a:t>Г.Раупаха</a:t>
            </a:r>
            <a:r>
              <a:rPr lang="ru-RU" sz="1800" dirty="0">
                <a:solidFill>
                  <a:schemeClr val="tx1"/>
                </a:solidFill>
              </a:rPr>
              <a:t> коллективизация как инструмент первоначального социалистического накопления рассматривалась с политико-экономической точки зрения.</a:t>
            </a:r>
            <a:br>
              <a:rPr lang="ru-RU" sz="1800" dirty="0">
                <a:solidFill>
                  <a:schemeClr val="tx1"/>
                </a:solidFill>
              </a:rPr>
            </a:br>
            <a:r>
              <a:rPr lang="ru-RU" sz="1800" dirty="0">
                <a:solidFill>
                  <a:schemeClr val="tx1"/>
                </a:solidFill>
              </a:rPr>
              <a:t>Однако, независимо от историографической принадлежности, все немецкие историки единодушны в определении характера и оценки трагических последствий коллективизации для казахского народа. </a:t>
            </a:r>
            <a:br>
              <a:rPr lang="ru-RU" sz="1800" dirty="0">
                <a:solidFill>
                  <a:schemeClr val="tx1"/>
                </a:solidFill>
              </a:rPr>
            </a:br>
            <a:endParaRPr lang="ru-RU" sz="1800" dirty="0"/>
          </a:p>
        </p:txBody>
      </p:sp>
      <p:sp>
        <p:nvSpPr>
          <p:cNvPr id="4" name="Прямоугольник 3"/>
          <p:cNvSpPr/>
          <p:nvPr/>
        </p:nvSpPr>
        <p:spPr>
          <a:xfrm>
            <a:off x="2051720" y="2780928"/>
            <a:ext cx="6912768" cy="3416320"/>
          </a:xfrm>
          <a:prstGeom prst="rect">
            <a:avLst/>
          </a:prstGeom>
        </p:spPr>
        <p:txBody>
          <a:bodyPr wrap="square">
            <a:spAutoFit/>
          </a:bodyPr>
          <a:lstStyle/>
          <a:p>
            <a:r>
              <a:rPr lang="ru-RU" dirty="0">
                <a:effectLst>
                  <a:outerShdw blurRad="38100" dist="38100" dir="2700000" algn="tl">
                    <a:srgbClr val="000000">
                      <a:alpha val="43137"/>
                    </a:srgbClr>
                  </a:outerShdw>
                </a:effectLst>
              </a:rPr>
              <a:t>Не имея возможности определить точную причину проведения коллективизации, немецкие исследователи сошлись во мнении, что в стране не сформировались предпосылки для коллективизации. </a:t>
            </a:r>
            <a:r>
              <a:rPr lang="ru-RU" dirty="0" err="1">
                <a:effectLst>
                  <a:outerShdw blurRad="38100" dist="38100" dir="2700000" algn="tl">
                    <a:srgbClr val="000000">
                      <a:alpha val="43137"/>
                    </a:srgbClr>
                  </a:outerShdw>
                </a:effectLst>
              </a:rPr>
              <a:t>Г.Штекль</a:t>
            </a:r>
            <a:r>
              <a:rPr lang="ru-RU" dirty="0">
                <a:effectLst>
                  <a:outerShdw blurRad="38100" dist="38100" dir="2700000" algn="tl">
                    <a:srgbClr val="000000">
                      <a:alpha val="43137"/>
                    </a:srgbClr>
                  </a:outerShdw>
                </a:effectLst>
              </a:rPr>
              <a:t>, выражая общее мнение, пишет о неподготовленности и незрелости производительных сил советской деревни, а его коллеги – о волевом решении как основе коллективизации. В качестве главного аргумента </a:t>
            </a:r>
            <a:r>
              <a:rPr lang="ru-RU" dirty="0" err="1">
                <a:effectLst>
                  <a:outerShdw blurRad="38100" dist="38100" dir="2700000" algn="tl">
                    <a:srgbClr val="000000">
                      <a:alpha val="43137"/>
                    </a:srgbClr>
                  </a:outerShdw>
                </a:effectLst>
              </a:rPr>
              <a:t>незакономерности</a:t>
            </a:r>
            <a:r>
              <a:rPr lang="ru-RU" dirty="0">
                <a:effectLst>
                  <a:outerShdw blurRad="38100" dist="38100" dir="2700000" algn="tl">
                    <a:srgbClr val="000000">
                      <a:alpha val="43137"/>
                    </a:srgbClr>
                  </a:outerShdw>
                </a:effectLst>
              </a:rPr>
              <a:t> коллективизации выдвигается основной тезис о недостаточном уровне развития производительных сил в стране, который не позволял приступать к социалистической революции, социалистическим преобразованиям, тем более, в области сельского хозяйства.</a:t>
            </a:r>
            <a:r>
              <a:rPr lang="ru-RU" dirty="0"/>
              <a:t/>
            </a:r>
            <a:br>
              <a:rPr lang="ru-RU" dirty="0"/>
            </a:br>
            <a:endParaRPr lang="ru-RU" dirty="0"/>
          </a:p>
        </p:txBody>
      </p:sp>
    </p:spTree>
    <p:extLst>
      <p:ext uri="{BB962C8B-B14F-4D97-AF65-F5344CB8AC3E}">
        <p14:creationId xmlns="" xmlns:p14="http://schemas.microsoft.com/office/powerpoint/2010/main" val="3020889139"/>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и.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46962" y="620687"/>
            <a:ext cx="4417526" cy="2249559"/>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1835696" y="2870246"/>
            <a:ext cx="7128792" cy="3139321"/>
          </a:xfrm>
          <a:prstGeom prst="rect">
            <a:avLst/>
          </a:prstGeom>
        </p:spPr>
        <p:txBody>
          <a:bodyPr wrap="square">
            <a:spAutoFit/>
          </a:bodyPr>
          <a:lstStyle/>
          <a:p>
            <a:pPr algn="just"/>
            <a:r>
              <a:rPr lang="ru-RU" dirty="0" smtClean="0">
                <a:effectLst>
                  <a:outerShdw blurRad="38100" dist="38100" dir="2700000" algn="tl">
                    <a:srgbClr val="000000">
                      <a:alpha val="43137"/>
                    </a:srgbClr>
                  </a:outerShdw>
                </a:effectLst>
              </a:rPr>
              <a:t>Отчужденный </a:t>
            </a:r>
            <a:r>
              <a:rPr lang="ru-RU" dirty="0">
                <a:effectLst>
                  <a:outerShdw blurRad="38100" dist="38100" dir="2700000" algn="tl">
                    <a:srgbClr val="000000">
                      <a:alpha val="43137"/>
                    </a:srgbClr>
                  </a:outerShdw>
                </a:effectLst>
              </a:rPr>
              <a:t>от средств производства крестьянин уже не мог быть угрозой любым волюнтаристским акциям власти, так как он вставал с рабочим в один ряд – бесправных поденщиков государства. Более того, как отмечают современные казахстанские авторы, перестали существовать не только крестьянская оппозиция, но, и как таковое, само крестьянство, поскольку в ходе социальных опытов власть полностью изменила его социально-экономический генотип, растворив присущие ему родовые признаки в коллективной анонимности под названием «колхозы» - корпорации нового советского типа, абсолютно подвластной контролю тоталитарного режима. И в этом был еще один смысл коллективизации. </a:t>
            </a:r>
          </a:p>
        </p:txBody>
      </p:sp>
      <p:sp>
        <p:nvSpPr>
          <p:cNvPr id="5" name="Прямоугольник 4"/>
          <p:cNvSpPr/>
          <p:nvPr/>
        </p:nvSpPr>
        <p:spPr>
          <a:xfrm>
            <a:off x="323528" y="132184"/>
            <a:ext cx="4320480" cy="2862322"/>
          </a:xfrm>
          <a:prstGeom prst="rect">
            <a:avLst/>
          </a:prstGeom>
        </p:spPr>
        <p:txBody>
          <a:bodyPr wrap="square">
            <a:spAutoFit/>
          </a:bodyPr>
          <a:lstStyle/>
          <a:p>
            <a:r>
              <a:rPr lang="ru-RU" dirty="0">
                <a:effectLst>
                  <a:outerShdw blurRad="38100" dist="38100" dir="2700000" algn="tl">
                    <a:srgbClr val="000000">
                      <a:alpha val="43137"/>
                    </a:srgbClr>
                  </a:outerShdw>
                </a:effectLst>
              </a:rPr>
              <a:t>Исследователи говорят о разных причинах проведения коллективизации на территории Казахстана. По мнению отечественных исследователей, именно коллективизация крестьянства и должна было окончательно решить исход классовой борьбы с деревней в пользу государства. Массовая крестьянская оппозиция с ее завершением переставала существовать. </a:t>
            </a:r>
          </a:p>
        </p:txBody>
      </p:sp>
    </p:spTree>
    <p:extLst>
      <p:ext uri="{BB962C8B-B14F-4D97-AF65-F5344CB8AC3E}">
        <p14:creationId xmlns="" xmlns:p14="http://schemas.microsoft.com/office/powerpoint/2010/main" val="245661750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4098"/>
                                        </p:tgtEl>
                                        <p:attrNameLst>
                                          <p:attrName>style.visibility</p:attrName>
                                        </p:attrNameLst>
                                      </p:cBhvr>
                                      <p:to>
                                        <p:strVal val="visible"/>
                                      </p:to>
                                    </p:set>
                                    <p:anim calcmode="lin" valueType="num">
                                      <p:cBhvr additive="base">
                                        <p:cTn id="16" dur="500" fill="hold"/>
                                        <p:tgtEl>
                                          <p:spTgt spid="4098"/>
                                        </p:tgtEl>
                                        <p:attrNameLst>
                                          <p:attrName>ppt_x</p:attrName>
                                        </p:attrNameLst>
                                      </p:cBhvr>
                                      <p:tavLst>
                                        <p:tav tm="0">
                                          <p:val>
                                            <p:strVal val="#ppt_x"/>
                                          </p:val>
                                        </p:tav>
                                        <p:tav tm="100000">
                                          <p:val>
                                            <p:strVal val="#ppt_x"/>
                                          </p:val>
                                        </p:tav>
                                      </p:tavLst>
                                    </p:anim>
                                    <p:anim calcmode="lin" valueType="num">
                                      <p:cBhvr additive="base">
                                        <p:cTn id="17"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99592" y="404664"/>
            <a:ext cx="7560840" cy="2554545"/>
          </a:xfrm>
          <a:prstGeom prst="rect">
            <a:avLst/>
          </a:prstGeom>
        </p:spPr>
        <p:txBody>
          <a:bodyPr wrap="square">
            <a:spAutoFit/>
          </a:bodyPr>
          <a:lstStyle/>
          <a:p>
            <a:r>
              <a:rPr lang="ru-RU" sz="2000" dirty="0">
                <a:effectLst>
                  <a:outerShdw blurRad="38100" dist="38100" dir="2700000" algn="tl">
                    <a:srgbClr val="000000">
                      <a:alpha val="43137"/>
                    </a:srgbClr>
                  </a:outerShdw>
                </a:effectLst>
              </a:rPr>
              <a:t>На протяжении многих лет в условиях царской и советской империй признавалось «некультурным» ведение казахами кочевого скотоводческого хозяйства. По этому поводу еще в 1927 году известный историк </a:t>
            </a:r>
            <a:r>
              <a:rPr lang="ru-RU" sz="2000" dirty="0" err="1">
                <a:effectLst>
                  <a:outerShdw blurRad="38100" dist="38100" dir="2700000" algn="tl">
                    <a:srgbClr val="000000">
                      <a:alpha val="43137"/>
                    </a:srgbClr>
                  </a:outerShdw>
                </a:effectLst>
              </a:rPr>
              <a:t>Г.Тогжанов</a:t>
            </a:r>
            <a:r>
              <a:rPr lang="ru-RU" sz="2000" dirty="0">
                <a:effectLst>
                  <a:outerShdw blurRad="38100" dist="38100" dir="2700000" algn="tl">
                    <a:srgbClr val="000000">
                      <a:alpha val="43137"/>
                    </a:srgbClr>
                  </a:outerShdw>
                </a:effectLst>
              </a:rPr>
              <a:t> писал, что казах в степи кочует не от того, что ему нечего делать, или же от того, что он только некультурен, а кочует потому, что ему в пустынной степи иначе нельзя вести скотоводческое хозяйство, его кочевание обусловлено наличием ряда экономических и природных условий.</a:t>
            </a:r>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334689" y="3789040"/>
            <a:ext cx="3658543" cy="27419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 name="Рисунок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979712" y="3068960"/>
            <a:ext cx="3356965" cy="2185650"/>
          </a:xfrm>
          <a:prstGeom prst="rect">
            <a:avLst/>
          </a:prstGeom>
        </p:spPr>
      </p:pic>
    </p:spTree>
    <p:extLst>
      <p:ext uri="{BB962C8B-B14F-4D97-AF65-F5344CB8AC3E}">
        <p14:creationId xmlns="" xmlns:p14="http://schemas.microsoft.com/office/powerpoint/2010/main" val="710382291"/>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 calcmode="lin" valueType="num">
                                      <p:cBhvr additive="base">
                                        <p:cTn id="18" dur="500" fill="hold"/>
                                        <p:tgtEl>
                                          <p:spTgt spid="1026"/>
                                        </p:tgtEl>
                                        <p:attrNameLst>
                                          <p:attrName>ppt_x</p:attrName>
                                        </p:attrNameLst>
                                      </p:cBhvr>
                                      <p:tavLst>
                                        <p:tav tm="0">
                                          <p:val>
                                            <p:strVal val="#ppt_x"/>
                                          </p:val>
                                        </p:tav>
                                        <p:tav tm="100000">
                                          <p:val>
                                            <p:strVal val="#ppt_x"/>
                                          </p:val>
                                        </p:tav>
                                      </p:tavLst>
                                    </p:anim>
                                    <p:anim calcmode="lin" valueType="num">
                                      <p:cBhvr additive="base">
                                        <p:cTn id="19"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User\Desktop\эж.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716016" y="188640"/>
            <a:ext cx="3768659" cy="3062036"/>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2131417" y="3250676"/>
            <a:ext cx="6517232" cy="2862322"/>
          </a:xfrm>
          <a:prstGeom prst="rect">
            <a:avLst/>
          </a:prstGeom>
        </p:spPr>
        <p:txBody>
          <a:bodyPr wrap="square">
            <a:spAutoFit/>
          </a:bodyPr>
          <a:lstStyle/>
          <a:p>
            <a:pPr algn="just"/>
            <a:r>
              <a:rPr lang="ru-RU" dirty="0" smtClean="0">
                <a:effectLst>
                  <a:outerShdw blurRad="38100" dist="38100" dir="2700000" algn="tl">
                    <a:srgbClr val="000000">
                      <a:alpha val="43137"/>
                    </a:srgbClr>
                  </a:outerShdw>
                </a:effectLst>
              </a:rPr>
              <a:t>Принимая </a:t>
            </a:r>
            <a:r>
              <a:rPr lang="ru-RU" dirty="0">
                <a:effectLst>
                  <a:outerShdw blurRad="38100" dist="38100" dir="2700000" algn="tl">
                    <a:srgbClr val="000000">
                      <a:alpha val="43137"/>
                    </a:srgbClr>
                  </a:outerShdw>
                </a:effectLst>
              </a:rPr>
              <a:t>решение о проведении индустриализации, и не имея для этого необходимых средств, коммунистической партии ничего не оставалось, кроме того, как только осуществить ее за счет крестьянства. Коллективизация рассматривается немецкими историками как орудие перекачки средств из сельского хозяйства в промышленность, как орудие экспроприации крестьянства. Вот в таком плане она признается ими закономерной и неизбежной. Поэтому немецкие авторы рассматривают коллективизацию как некий возврат к политике военного коммунизма.</a:t>
            </a:r>
          </a:p>
        </p:txBody>
      </p:sp>
      <p:sp>
        <p:nvSpPr>
          <p:cNvPr id="5" name="Прямоугольник 4"/>
          <p:cNvSpPr/>
          <p:nvPr/>
        </p:nvSpPr>
        <p:spPr>
          <a:xfrm>
            <a:off x="664951" y="188640"/>
            <a:ext cx="4176464" cy="3139321"/>
          </a:xfrm>
          <a:prstGeom prst="rect">
            <a:avLst/>
          </a:prstGeom>
        </p:spPr>
        <p:txBody>
          <a:bodyPr wrap="square">
            <a:spAutoFit/>
          </a:bodyPr>
          <a:lstStyle/>
          <a:p>
            <a:r>
              <a:rPr lang="ru-RU" dirty="0">
                <a:effectLst>
                  <a:outerShdw blurRad="38100" dist="38100" dir="2700000" algn="tl">
                    <a:srgbClr val="000000">
                      <a:alpha val="43137"/>
                    </a:srgbClr>
                  </a:outerShdw>
                </a:effectLst>
              </a:rPr>
              <a:t>В отличие от сторонников политико-идеологических факторов, </a:t>
            </a:r>
            <a:r>
              <a:rPr lang="ru-RU" dirty="0" err="1">
                <a:effectLst>
                  <a:outerShdw blurRad="38100" dist="38100" dir="2700000" algn="tl">
                    <a:srgbClr val="000000">
                      <a:alpha val="43137"/>
                    </a:srgbClr>
                  </a:outerShdw>
                </a:effectLst>
              </a:rPr>
              <a:t>Г.Ф.Раух</a:t>
            </a:r>
            <a:r>
              <a:rPr lang="ru-RU" dirty="0">
                <a:effectLst>
                  <a:outerShdw blurRad="38100" dist="38100" dir="2700000" algn="tl">
                    <a:srgbClr val="000000">
                      <a:alpha val="43137"/>
                    </a:srgbClr>
                  </a:outerShdw>
                </a:effectLst>
              </a:rPr>
              <a:t>, </a:t>
            </a:r>
            <a:r>
              <a:rPr lang="ru-RU" dirty="0" err="1">
                <a:effectLst>
                  <a:outerShdw blurRad="38100" dist="38100" dir="2700000" algn="tl">
                    <a:srgbClr val="000000">
                      <a:alpha val="43137"/>
                    </a:srgbClr>
                  </a:outerShdw>
                </a:effectLst>
              </a:rPr>
              <a:t>Г.Штекль</a:t>
            </a:r>
            <a:r>
              <a:rPr lang="ru-RU" dirty="0">
                <a:effectLst>
                  <a:outerShdw blurRad="38100" dist="38100" dir="2700000" algn="tl">
                    <a:srgbClr val="000000">
                      <a:alpha val="43137"/>
                    </a:srgbClr>
                  </a:outerShdw>
                </a:effectLst>
              </a:rPr>
              <a:t> и др. немецкие исследователи допускают известную обусловленность коллективизации экономическими причинами. Они исходят из того, что коллективизация не имела самостоятельного значения, а была продиктована исключительно планом индустриализации страны и носила сугубо подчиненный характер. </a:t>
            </a:r>
          </a:p>
        </p:txBody>
      </p:sp>
    </p:spTree>
    <p:extLst>
      <p:ext uri="{BB962C8B-B14F-4D97-AF65-F5344CB8AC3E}">
        <p14:creationId xmlns="" xmlns:p14="http://schemas.microsoft.com/office/powerpoint/2010/main" val="3791262439"/>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shkolnie-predmeti-19vek">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shkolnie-predmeti-19vek</Template>
  <TotalTime>551</TotalTime>
  <Words>2298</Words>
  <Application>Microsoft Office PowerPoint</Application>
  <PresentationFormat>Экран (4:3)</PresentationFormat>
  <Paragraphs>50</Paragraphs>
  <Slides>20</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shkolnie-predmeti-19vek</vt:lpstr>
      <vt:lpstr>МИНИСТЕРСТВО ОБРАЗОВАНИЯ И НАУКИ РЕСПУБЛИКИ КАЗАХСТАН ЮЖНО-КАЗАХСТАНСКИЙ ГОСУДАРСТВЕННЫЙ УНИВЕРСИТЕТ  им. М. АУЭЗОВА   ФАКУЛЬТЕТ ФИЛОЛОГИИ  КАФЕДРА «ИСТОРИЯ КАЗАХСТАНА»</vt:lpstr>
      <vt:lpstr>Слайд 2</vt:lpstr>
      <vt:lpstr>Слайд 3</vt:lpstr>
      <vt:lpstr>Слайд 4</vt:lpstr>
      <vt:lpstr>Слайд 5</vt:lpstr>
      <vt:lpstr>В немецкой историографии имеется и третья точка зрения, согласно которой, коллективизация сельского хозяйства была обусловлена совокупностью политико-идеологических и экономических причин. В ряде работ Г.Раупаха коллективизация как инструмент первоначального социалистического накопления рассматривалась с политико-экономической точки зрения. Однако, независимо от историографической принадлежности, все немецкие историки единодушны в определении характера и оценки трагических последствий коллективизации для казахского народа.  </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МИНИСТЕРСТВО ОБРАЗОВАНИЯ И НАУКИ РЕСПУБЛИКИ КАЗАХСТАН ЮЖНО-КАЗАХСТАНСКИЙ ГОСУДАРСТВЕННЫЙ УНИВЕРСИТЕТ  им. М. АУЭЗОВА   ФАКУЛЬТЕТ ФИЛОЛОГИИ  КАФЕДРА «ИСТОРИЯ КАЗАХСТАНА»</dc:title>
  <dc:creator>User</dc:creator>
  <cp:lastModifiedBy>Admin</cp:lastModifiedBy>
  <cp:revision>37</cp:revision>
  <dcterms:created xsi:type="dcterms:W3CDTF">2019-02-21T16:06:40Z</dcterms:created>
  <dcterms:modified xsi:type="dcterms:W3CDTF">2020-01-20T00:34:00Z</dcterms:modified>
</cp:coreProperties>
</file>