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5"/>
  </p:notesMasterIdLst>
  <p:sldIdLst>
    <p:sldId id="315" r:id="rId2"/>
    <p:sldId id="338" r:id="rId3"/>
    <p:sldId id="336" r:id="rId4"/>
    <p:sldId id="337" r:id="rId5"/>
    <p:sldId id="335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29" r:id="rId19"/>
    <p:sldId id="330" r:id="rId20"/>
    <p:sldId id="331" r:id="rId21"/>
    <p:sldId id="332" r:id="rId22"/>
    <p:sldId id="333" r:id="rId23"/>
    <p:sldId id="33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64" autoAdjust="0"/>
    <p:restoredTop sz="86380" autoAdjust="0"/>
  </p:normalViewPr>
  <p:slideViewPr>
    <p:cSldViewPr>
      <p:cViewPr>
        <p:scale>
          <a:sx n="100" d="100"/>
          <a:sy n="100" d="100"/>
        </p:scale>
        <p:origin x="-105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6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2" Type="http://schemas.openxmlformats.org/officeDocument/2006/relationships/image" Target="../media/image28.wmf"/><Relationship Id="rId1" Type="http://schemas.openxmlformats.org/officeDocument/2006/relationships/image" Target="../media/image15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12" Type="http://schemas.openxmlformats.org/officeDocument/2006/relationships/image" Target="../media/image55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11" Type="http://schemas.openxmlformats.org/officeDocument/2006/relationships/image" Target="../media/image54.wmf"/><Relationship Id="rId5" Type="http://schemas.openxmlformats.org/officeDocument/2006/relationships/image" Target="../media/image48.wmf"/><Relationship Id="rId10" Type="http://schemas.openxmlformats.org/officeDocument/2006/relationships/image" Target="../media/image53.wmf"/><Relationship Id="rId4" Type="http://schemas.openxmlformats.org/officeDocument/2006/relationships/image" Target="../media/image47.wmf"/><Relationship Id="rId9" Type="http://schemas.openxmlformats.org/officeDocument/2006/relationships/image" Target="../media/image5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11F3DE-C693-4F47-8C4A-F5193BFEEADF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99AC0B-1325-4133-8033-AE204BADA8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5129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ABB21-CF79-40E0-873F-42ABA612FAA3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536FA-699A-4F28-865A-910FCE6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ABB21-CF79-40E0-873F-42ABA612FAA3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536FA-699A-4F28-865A-910FCE6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ABB21-CF79-40E0-873F-42ABA612FAA3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536FA-699A-4F28-865A-910FCE6F16D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ABB21-CF79-40E0-873F-42ABA612FAA3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536FA-699A-4F28-865A-910FCE6F16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ABB21-CF79-40E0-873F-42ABA612FAA3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536FA-699A-4F28-865A-910FCE6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ABB21-CF79-40E0-873F-42ABA612FAA3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536FA-699A-4F28-865A-910FCE6F16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ABB21-CF79-40E0-873F-42ABA612FAA3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536FA-699A-4F28-865A-910FCE6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ABB21-CF79-40E0-873F-42ABA612FAA3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536FA-699A-4F28-865A-910FCE6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ABB21-CF79-40E0-873F-42ABA612FAA3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536FA-699A-4F28-865A-910FCE6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ABB21-CF79-40E0-873F-42ABA612FAA3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536FA-699A-4F28-865A-910FCE6F16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ABB21-CF79-40E0-873F-42ABA612FAA3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536FA-699A-4F28-865A-910FCE6F16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14ABB21-CF79-40E0-873F-42ABA612FAA3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34536FA-699A-4F28-865A-910FCE6F16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8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1.bin"/><Relationship Id="rId5" Type="http://schemas.openxmlformats.org/officeDocument/2006/relationships/oleObject" Target="../embeddings/oleObject30.bin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29.bin"/><Relationship Id="rId9" Type="http://schemas.openxmlformats.org/officeDocument/2006/relationships/oleObject" Target="../embeddings/oleObject34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40.bin"/><Relationship Id="rId12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9.bin"/><Relationship Id="rId11" Type="http://schemas.openxmlformats.org/officeDocument/2006/relationships/oleObject" Target="../embeddings/oleObject44.bin"/><Relationship Id="rId5" Type="http://schemas.openxmlformats.org/officeDocument/2006/relationships/oleObject" Target="../embeddings/oleObject38.bin"/><Relationship Id="rId10" Type="http://schemas.openxmlformats.org/officeDocument/2006/relationships/oleObject" Target="../embeddings/oleObject43.bin"/><Relationship Id="rId4" Type="http://schemas.openxmlformats.org/officeDocument/2006/relationships/oleObject" Target="../embeddings/oleObject37.bin"/><Relationship Id="rId9" Type="http://schemas.openxmlformats.org/officeDocument/2006/relationships/oleObject" Target="../embeddings/oleObject4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oleObject" Target="../embeddings/oleObject56.bin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50.bin"/><Relationship Id="rId12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9.bin"/><Relationship Id="rId11" Type="http://schemas.openxmlformats.org/officeDocument/2006/relationships/oleObject" Target="../embeddings/oleObject54.bin"/><Relationship Id="rId5" Type="http://schemas.openxmlformats.org/officeDocument/2006/relationships/oleObject" Target="../embeddings/oleObject48.bin"/><Relationship Id="rId15" Type="http://schemas.openxmlformats.org/officeDocument/2006/relationships/oleObject" Target="../embeddings/oleObject58.bin"/><Relationship Id="rId10" Type="http://schemas.openxmlformats.org/officeDocument/2006/relationships/oleObject" Target="../embeddings/oleObject53.bin"/><Relationship Id="rId4" Type="http://schemas.openxmlformats.org/officeDocument/2006/relationships/oleObject" Target="../embeddings/oleObject47.bin"/><Relationship Id="rId9" Type="http://schemas.openxmlformats.org/officeDocument/2006/relationships/oleObject" Target="../embeddings/oleObject52.bin"/><Relationship Id="rId14" Type="http://schemas.openxmlformats.org/officeDocument/2006/relationships/oleObject" Target="../embeddings/oleObject57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1124744"/>
            <a:ext cx="7560840" cy="4320480"/>
          </a:xfrm>
          <a:prstGeom prst="rect">
            <a:avLst/>
          </a:prstGeom>
          <a:noFill/>
        </p:spPr>
        <p:txBody>
          <a:bodyPr>
            <a:prstTxWarp prst="textChevronInverted">
              <a:avLst/>
            </a:prstTxWarp>
            <a:spAutoFit/>
          </a:bodyPr>
          <a:lstStyle/>
          <a:p>
            <a:pPr>
              <a:defRPr/>
            </a:pPr>
            <a:r>
              <a:rPr lang="ru-RU" sz="3600" dirty="0" smtClean="0"/>
              <a:t>1- </a:t>
            </a:r>
            <a:r>
              <a:rPr lang="ru-RU" sz="3600" dirty="0" err="1" smtClean="0"/>
              <a:t>дәріс </a:t>
            </a:r>
            <a:r>
              <a:rPr lang="ru-RU" sz="3600" dirty="0" smtClean="0"/>
              <a:t>: </a:t>
            </a:r>
            <a:r>
              <a:rPr lang="ru-RU" sz="3600" dirty="0" err="1" smtClean="0"/>
              <a:t>«Механикалық қозғалыстағы бейсызықтық элементтері</a:t>
            </a:r>
            <a:r>
              <a:rPr lang="ru-RU" sz="3600" dirty="0" smtClean="0"/>
              <a:t>»</a:t>
            </a:r>
            <a:endParaRPr lang="ru-RU" sz="360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9345917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8534"/>
    </mc:Choice>
    <mc:Fallback>
      <p:transition spd="slow" advTm="85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2068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Материалдық нүкте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берілген мәселенің шартында формасы мен өлшемдерін елемеуге болатын дене.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Абсалют қатты дене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берілген мәселенің шартында деформациясын елемеуге болатын дене және ол дененің кез келген екі нүктесінің арақашықтығы тұрақты болып қалады. 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Абсолют серпімді дене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деформациясы Гук заңына бағынатын дене, ол сыртқы күштік әсерлер тоқталғаннан кейін мұндай дене өзінің бастапқы формасын толық қалпына келтіреді.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Абсолют серпімсіз дене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сыртқы күштер әсері тоқталғаннан кейін деформацияланған күйін толық сақтайтын дене.Қатты дененің кез келген қозғалысын ілгерілемелі және айналмалы қозғалыстардың комбинациясы ретінде қарастыруға болады.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Ілгерілемелі қозғалыс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денемен қатаң байланысқан кез келген түзу өзінің бастапқы орнына параллель болып қалатын қозғалыс.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Айналмалы қозғалыс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дененің барлық нүктелері айналу осі деп аталатын бір түзудің бойында центрі жататын шеңберлер  бойымен қозғалатын қозғалыс.</a:t>
            </a:r>
            <a:endParaRPr lang="kk-KZ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2291058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215"/>
    </mc:Choice>
    <mc:Fallback>
      <p:transition spd="slow" advTm="22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 b="1" dirty="0" smtClean="0"/>
              <a:t> </a:t>
            </a:r>
            <a:r>
              <a:rPr lang="sr-Cyrl-C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Санақ жүйесі. Траектория, жол ұзындығы, орын ауыстыру векторы.</a:t>
            </a:r>
            <a:endParaRPr lang="kk-KZ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57200" y="1219200"/>
            <a:ext cx="8363272" cy="5090120"/>
          </a:xfrm>
        </p:spPr>
        <p:txBody>
          <a:bodyPr>
            <a:normAutofit/>
          </a:bodyPr>
          <a:lstStyle/>
          <a:p>
            <a:r>
              <a:rPr lang="sr-Cyrl-CS" dirty="0" smtClean="0"/>
              <a:t>Денелердің қозғалысы кеңістікте және белгілі уақытта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өтеді. Сондықтан материалдық нүктенің қозғалысын сипаттау үшін, бұл нүкте кеңістіктің қандай орындарында болғанын және осы немесе басқа орындардан уақыттың қандай кезеңдерінде өткенін білу керек.</a:t>
            </a:r>
          </a:p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Санақ денесі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оған салыстырғанда басқа денелердің орны анықталатын қалауымызша алынған дене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Санақ жүйесі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санақ денесімен байланысқан координат пен сағаттар жүйесі.</a:t>
            </a:r>
          </a:p>
          <a:p>
            <a:endParaRPr lang="kk-KZ" dirty="0" smtClean="0"/>
          </a:p>
          <a:p>
            <a:endParaRPr lang="kk-KZ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7961209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591"/>
    </mc:Choice>
    <mc:Fallback>
      <p:transition spd="slow" advTm="25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96144"/>
          </a:xfrm>
        </p:spPr>
        <p:txBody>
          <a:bodyPr>
            <a:normAutofit/>
          </a:bodyPr>
          <a:lstStyle/>
          <a:p>
            <a:pPr algn="ctr"/>
            <a:r>
              <a:rPr lang="kk-KZ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Санақ жүйесі</a:t>
            </a:r>
            <a:endParaRPr lang="kk-KZ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>
          <a:xfrm>
            <a:off x="4283968" y="1216152"/>
            <a:ext cx="4389878" cy="4937760"/>
          </a:xfrm>
        </p:spPr>
        <p:txBody>
          <a:bodyPr>
            <a:normAutofit lnSpcReduction="10000"/>
          </a:bodyPr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Ең көп қолданылатын координат жүйесі – декарттық координат жүйесі – оның ортонормалданған базисі модулі бойынша үш бірлік және координат басынан жүргізілген өзара ортогонәлді векторлар   құрайды.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Қалауымызша алынған М нүктесінің орны О координат басын М нүктесімен қосатын  радиус-вектормен сипатталады </a:t>
            </a:r>
            <a:endParaRPr lang="kk-KZ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60" name="Group 36"/>
          <p:cNvGrpSpPr>
            <a:grpSpLocks noChangeAspect="1"/>
          </p:cNvGrpSpPr>
          <p:nvPr/>
        </p:nvGrpSpPr>
        <p:grpSpPr bwMode="auto">
          <a:xfrm>
            <a:off x="827584" y="1484784"/>
            <a:ext cx="2586038" cy="2528887"/>
            <a:chOff x="4404" y="2083"/>
            <a:chExt cx="3173" cy="3083"/>
          </a:xfrm>
        </p:grpSpPr>
        <p:sp>
          <p:nvSpPr>
            <p:cNvPr id="1061" name="AutoShape 37"/>
            <p:cNvSpPr>
              <a:spLocks noChangeAspect="1" noChangeArrowheads="1"/>
            </p:cNvSpPr>
            <p:nvPr/>
          </p:nvSpPr>
          <p:spPr bwMode="auto">
            <a:xfrm>
              <a:off x="4404" y="2083"/>
              <a:ext cx="3173" cy="3083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</a:srgbClr>
                </a:gs>
              </a:gsLst>
              <a:lin ang="5400000" scaled="1"/>
            </a:gra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k-KZ"/>
            </a:p>
          </p:txBody>
        </p:sp>
        <p:grpSp>
          <p:nvGrpSpPr>
            <p:cNvPr id="1062" name="Group 38"/>
            <p:cNvGrpSpPr>
              <a:grpSpLocks/>
            </p:cNvGrpSpPr>
            <p:nvPr/>
          </p:nvGrpSpPr>
          <p:grpSpPr bwMode="auto">
            <a:xfrm>
              <a:off x="4537" y="2148"/>
              <a:ext cx="2941" cy="2890"/>
              <a:chOff x="3687" y="2214"/>
              <a:chExt cx="3945" cy="3241"/>
            </a:xfrm>
          </p:grpSpPr>
          <p:sp>
            <p:nvSpPr>
              <p:cNvPr id="1063" name="Line 39"/>
              <p:cNvSpPr>
                <a:spLocks noChangeShapeType="1"/>
              </p:cNvSpPr>
              <p:nvPr/>
            </p:nvSpPr>
            <p:spPr bwMode="auto">
              <a:xfrm>
                <a:off x="4947" y="4374"/>
                <a:ext cx="25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64" name="Line 40"/>
              <p:cNvSpPr>
                <a:spLocks noChangeShapeType="1"/>
              </p:cNvSpPr>
              <p:nvPr/>
            </p:nvSpPr>
            <p:spPr bwMode="auto">
              <a:xfrm flipV="1">
                <a:off x="4947" y="2214"/>
                <a:ext cx="0" cy="216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65" name="Line 41"/>
              <p:cNvSpPr>
                <a:spLocks noChangeShapeType="1"/>
              </p:cNvSpPr>
              <p:nvPr/>
            </p:nvSpPr>
            <p:spPr bwMode="auto">
              <a:xfrm flipH="1">
                <a:off x="3867" y="4374"/>
                <a:ext cx="1080" cy="10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66" name="Line 42"/>
              <p:cNvSpPr>
                <a:spLocks noChangeShapeType="1"/>
              </p:cNvSpPr>
              <p:nvPr/>
            </p:nvSpPr>
            <p:spPr bwMode="auto">
              <a:xfrm>
                <a:off x="4392" y="4944"/>
                <a:ext cx="162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67" name="Line 43"/>
              <p:cNvSpPr>
                <a:spLocks noChangeShapeType="1"/>
              </p:cNvSpPr>
              <p:nvPr/>
            </p:nvSpPr>
            <p:spPr bwMode="auto">
              <a:xfrm flipV="1">
                <a:off x="6027" y="4389"/>
                <a:ext cx="540" cy="5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68" name="Line 44"/>
              <p:cNvSpPr>
                <a:spLocks noChangeShapeType="1"/>
              </p:cNvSpPr>
              <p:nvPr/>
            </p:nvSpPr>
            <p:spPr bwMode="auto">
              <a:xfrm>
                <a:off x="4947" y="4374"/>
                <a:ext cx="1080" cy="5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69" name="Line 45"/>
              <p:cNvSpPr>
                <a:spLocks noChangeShapeType="1"/>
              </p:cNvSpPr>
              <p:nvPr/>
            </p:nvSpPr>
            <p:spPr bwMode="auto">
              <a:xfrm flipV="1">
                <a:off x="6027" y="3834"/>
                <a:ext cx="0" cy="10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70" name="Line 46"/>
              <p:cNvSpPr>
                <a:spLocks noChangeShapeType="1"/>
              </p:cNvSpPr>
              <p:nvPr/>
            </p:nvSpPr>
            <p:spPr bwMode="auto">
              <a:xfrm flipV="1">
                <a:off x="4947" y="3834"/>
                <a:ext cx="1080" cy="5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71" name="Line 47"/>
              <p:cNvSpPr>
                <a:spLocks noChangeShapeType="1"/>
              </p:cNvSpPr>
              <p:nvPr/>
            </p:nvSpPr>
            <p:spPr bwMode="auto">
              <a:xfrm flipH="1" flipV="1">
                <a:off x="4947" y="3294"/>
                <a:ext cx="1080" cy="5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72" name="Line 48"/>
              <p:cNvSpPr>
                <a:spLocks noChangeShapeType="1"/>
              </p:cNvSpPr>
              <p:nvPr/>
            </p:nvSpPr>
            <p:spPr bwMode="auto">
              <a:xfrm flipV="1">
                <a:off x="4947" y="4014"/>
                <a:ext cx="0" cy="1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73" name="Line 49"/>
              <p:cNvSpPr>
                <a:spLocks noChangeShapeType="1"/>
              </p:cNvSpPr>
              <p:nvPr/>
            </p:nvSpPr>
            <p:spPr bwMode="auto">
              <a:xfrm flipV="1">
                <a:off x="4947" y="3294"/>
                <a:ext cx="1" cy="1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74" name="Line 50"/>
              <p:cNvSpPr>
                <a:spLocks noChangeShapeType="1"/>
              </p:cNvSpPr>
              <p:nvPr/>
            </p:nvSpPr>
            <p:spPr bwMode="auto">
              <a:xfrm>
                <a:off x="4977" y="4374"/>
                <a:ext cx="36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75" name="Line 51"/>
              <p:cNvSpPr>
                <a:spLocks noChangeShapeType="1"/>
              </p:cNvSpPr>
              <p:nvPr/>
            </p:nvSpPr>
            <p:spPr bwMode="auto">
              <a:xfrm flipH="1">
                <a:off x="4362" y="4599"/>
                <a:ext cx="360" cy="36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76" name="Line 52"/>
              <p:cNvSpPr>
                <a:spLocks noChangeShapeType="1"/>
              </p:cNvSpPr>
              <p:nvPr/>
            </p:nvSpPr>
            <p:spPr bwMode="auto">
              <a:xfrm>
                <a:off x="6237" y="4374"/>
                <a:ext cx="36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77" name="Line 53"/>
              <p:cNvSpPr>
                <a:spLocks noChangeShapeType="1"/>
              </p:cNvSpPr>
              <p:nvPr/>
            </p:nvSpPr>
            <p:spPr bwMode="auto">
              <a:xfrm flipH="1">
                <a:off x="4737" y="4404"/>
                <a:ext cx="180" cy="1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78" name="Oval 54"/>
              <p:cNvSpPr>
                <a:spLocks noChangeArrowheads="1"/>
              </p:cNvSpPr>
              <p:nvPr/>
            </p:nvSpPr>
            <p:spPr bwMode="auto">
              <a:xfrm>
                <a:off x="5982" y="3796"/>
                <a:ext cx="68" cy="68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79" name="Oval 55"/>
              <p:cNvSpPr>
                <a:spLocks noChangeArrowheads="1"/>
              </p:cNvSpPr>
              <p:nvPr/>
            </p:nvSpPr>
            <p:spPr bwMode="auto">
              <a:xfrm>
                <a:off x="5997" y="4891"/>
                <a:ext cx="68" cy="68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1080" name="Text Box 56"/>
              <p:cNvSpPr txBox="1">
                <a:spLocks noChangeArrowheads="1"/>
              </p:cNvSpPr>
              <p:nvPr/>
            </p:nvSpPr>
            <p:spPr bwMode="auto">
              <a:xfrm>
                <a:off x="4752" y="4344"/>
                <a:ext cx="540" cy="36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0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1" name="Text Box 57"/>
              <p:cNvSpPr txBox="1">
                <a:spLocks noChangeArrowheads="1"/>
              </p:cNvSpPr>
              <p:nvPr/>
            </p:nvSpPr>
            <p:spPr bwMode="auto">
              <a:xfrm>
                <a:off x="4662" y="3909"/>
                <a:ext cx="540" cy="36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к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2" name="Text Box 58"/>
              <p:cNvSpPr txBox="1">
                <a:spLocks noChangeArrowheads="1"/>
              </p:cNvSpPr>
              <p:nvPr/>
            </p:nvSpPr>
            <p:spPr bwMode="auto">
              <a:xfrm>
                <a:off x="4557" y="3204"/>
                <a:ext cx="540" cy="36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zк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3" name="Text Box 59"/>
              <p:cNvSpPr txBox="1">
                <a:spLocks noChangeArrowheads="1"/>
              </p:cNvSpPr>
              <p:nvPr/>
            </p:nvSpPr>
            <p:spPr bwMode="auto">
              <a:xfrm>
                <a:off x="4647" y="2319"/>
                <a:ext cx="540" cy="36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Z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4" name="Text Box 60"/>
              <p:cNvSpPr txBox="1">
                <a:spLocks noChangeArrowheads="1"/>
              </p:cNvSpPr>
              <p:nvPr/>
            </p:nvSpPr>
            <p:spPr bwMode="auto">
              <a:xfrm>
                <a:off x="5307" y="3819"/>
                <a:ext cx="540" cy="36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r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5" name="Text Box 61"/>
              <p:cNvSpPr txBox="1">
                <a:spLocks noChangeArrowheads="1"/>
              </p:cNvSpPr>
              <p:nvPr/>
            </p:nvSpPr>
            <p:spPr bwMode="auto">
              <a:xfrm>
                <a:off x="5937" y="3969"/>
                <a:ext cx="540" cy="36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z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6" name="Text Box 62"/>
              <p:cNvSpPr txBox="1">
                <a:spLocks noChangeArrowheads="1"/>
              </p:cNvSpPr>
              <p:nvPr/>
            </p:nvSpPr>
            <p:spPr bwMode="auto">
              <a:xfrm>
                <a:off x="5937" y="3564"/>
                <a:ext cx="1260" cy="36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М(х,у,z)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7" name="Text Box 63"/>
              <p:cNvSpPr txBox="1">
                <a:spLocks noChangeArrowheads="1"/>
              </p:cNvSpPr>
              <p:nvPr/>
            </p:nvSpPr>
            <p:spPr bwMode="auto">
              <a:xfrm>
                <a:off x="6312" y="4014"/>
                <a:ext cx="540" cy="36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уј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8" name="Text Box 64"/>
              <p:cNvSpPr txBox="1">
                <a:spLocks noChangeArrowheads="1"/>
              </p:cNvSpPr>
              <p:nvPr/>
            </p:nvSpPr>
            <p:spPr bwMode="auto">
              <a:xfrm>
                <a:off x="6207" y="4509"/>
                <a:ext cx="540" cy="36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х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89" name="Text Box 65"/>
              <p:cNvSpPr txBox="1">
                <a:spLocks noChangeArrowheads="1"/>
              </p:cNvSpPr>
              <p:nvPr/>
            </p:nvSpPr>
            <p:spPr bwMode="auto">
              <a:xfrm>
                <a:off x="7092" y="4359"/>
                <a:ext cx="540" cy="36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У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0" name="Text Box 66"/>
              <p:cNvSpPr txBox="1">
                <a:spLocks noChangeArrowheads="1"/>
              </p:cNvSpPr>
              <p:nvPr/>
            </p:nvSpPr>
            <p:spPr bwMode="auto">
              <a:xfrm>
                <a:off x="5802" y="4884"/>
                <a:ext cx="540" cy="36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М</a:t>
                </a:r>
                <a:r>
                  <a:rPr kumimoji="0" lang="kk-KZ" sz="1100" b="0" i="1" u="none" strike="noStrike" cap="none" normalizeH="0" baseline="3000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/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1" name="Text Box 67"/>
              <p:cNvSpPr txBox="1">
                <a:spLocks noChangeArrowheads="1"/>
              </p:cNvSpPr>
              <p:nvPr/>
            </p:nvSpPr>
            <p:spPr bwMode="auto">
              <a:xfrm>
                <a:off x="5037" y="4854"/>
                <a:ext cx="540" cy="36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у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2" name="Text Box 68"/>
              <p:cNvSpPr txBox="1">
                <a:spLocks noChangeArrowheads="1"/>
              </p:cNvSpPr>
              <p:nvPr/>
            </p:nvSpPr>
            <p:spPr bwMode="auto">
              <a:xfrm>
                <a:off x="3687" y="5094"/>
                <a:ext cx="540" cy="36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х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3" name="Text Box 69"/>
              <p:cNvSpPr txBox="1">
                <a:spLocks noChangeArrowheads="1"/>
              </p:cNvSpPr>
              <p:nvPr/>
            </p:nvSpPr>
            <p:spPr bwMode="auto">
              <a:xfrm>
                <a:off x="4092" y="4644"/>
                <a:ext cx="540" cy="36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хі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4" name="Text Box 70"/>
              <p:cNvSpPr txBox="1">
                <a:spLocks noChangeArrowheads="1"/>
              </p:cNvSpPr>
              <p:nvPr/>
            </p:nvSpPr>
            <p:spPr bwMode="auto">
              <a:xfrm>
                <a:off x="4617" y="4224"/>
                <a:ext cx="540" cy="36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і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5" name="Text Box 71"/>
              <p:cNvSpPr txBox="1">
                <a:spLocks noChangeArrowheads="1"/>
              </p:cNvSpPr>
              <p:nvPr/>
            </p:nvSpPr>
            <p:spPr bwMode="auto">
              <a:xfrm>
                <a:off x="5292" y="4059"/>
                <a:ext cx="540" cy="36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ј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1097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1096" name="Object 72"/>
          <p:cNvGraphicFramePr>
            <a:graphicFrameLocks noChangeAspect="1"/>
          </p:cNvGraphicFramePr>
          <p:nvPr/>
        </p:nvGraphicFramePr>
        <p:xfrm>
          <a:off x="971600" y="5373216"/>
          <a:ext cx="2542642" cy="504056"/>
        </p:xfrm>
        <a:graphic>
          <a:graphicData uri="http://schemas.openxmlformats.org/presentationml/2006/ole">
            <p:oleObj spid="_x0000_s1032" name="Формула" r:id="rId4" imgW="1447172" imgH="291973" progId="Equation.3">
              <p:embed/>
            </p:oleObj>
          </a:graphicData>
        </a:graphic>
      </p:graphicFrame>
      <p:sp>
        <p:nvSpPr>
          <p:cNvPr id="1099" name="Rectangle 7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1098" name="Object 74"/>
          <p:cNvGraphicFramePr>
            <a:graphicFrameLocks noChangeAspect="1"/>
          </p:cNvGraphicFramePr>
          <p:nvPr/>
        </p:nvGraphicFramePr>
        <p:xfrm>
          <a:off x="971600" y="4797152"/>
          <a:ext cx="2582113" cy="504056"/>
        </p:xfrm>
        <a:graphic>
          <a:graphicData uri="http://schemas.openxmlformats.org/presentationml/2006/ole">
            <p:oleObj spid="_x0000_s1033" name="Формула" r:id="rId5" imgW="1269449" imgH="241195" progId="Equation.3">
              <p:embed/>
            </p:oleObj>
          </a:graphicData>
        </a:graphic>
      </p:graphicFrame>
    </p:spTree>
    <p:custDataLst>
      <p:tags r:id="rId2"/>
    </p:custDataLst>
    <p:extLst>
      <p:ext uri="{BB962C8B-B14F-4D97-AF65-F5344CB8AC3E}">
        <p14:creationId xmlns="" xmlns:p14="http://schemas.microsoft.com/office/powerpoint/2010/main" val="17959547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757"/>
    </mc:Choice>
    <mc:Fallback>
      <p:transition spd="slow" advTm="57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одержимое 18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824304"/>
          </a:xfrm>
        </p:spPr>
        <p:txBody>
          <a:bodyPr>
            <a:normAutofit fontScale="92500" lnSpcReduction="20000"/>
          </a:bodyPr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Егер материалдық нүктенің декарттық координаты уақытқа тәуелділікпен берілсе, материалдық нүктенің қозғалысы толық анықталған болады.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C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Бұл теңдеулер нүкте қозғалыстарының кинематикалық теңдеуі деп аталады. Олар нүктенің қозғалыстарының бір векторлық теңдеуіне эквивалентті: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C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Таңдап алынған санақ жүйесіне салыстырғанда қозғалатын материалдық нүкте (немесе дене) сызатын сызық </a:t>
            </a:r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траектория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деп аталады. Кинематикалық теңдеулерден  параметрін шығарып тастап, траектория теңдеуін алуға болады. 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Траектория формасына сәйкес қозғалыс түзу сызықты немесе қисық сызықты болуы мүмкін.</a:t>
            </a: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Жолдың ұзындығы деп берілген уақыт аралығында нүкте жүріп өткен траектория бөліктерінің ұзындықтарының қосындысын айтады                        . Жол ұзындығы – уақыттың скалярлық функциясы. 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3564" name="Object 12"/>
          <p:cNvGraphicFramePr>
            <a:graphicFrameLocks noChangeAspect="1"/>
          </p:cNvGraphicFramePr>
          <p:nvPr/>
        </p:nvGraphicFramePr>
        <p:xfrm>
          <a:off x="1331640" y="1196752"/>
          <a:ext cx="723900" cy="296863"/>
        </p:xfrm>
        <a:graphic>
          <a:graphicData uri="http://schemas.openxmlformats.org/presentationml/2006/ole">
            <p:oleObj spid="_x0000_s2065" name="Формула" r:id="rId3" imgW="507780" imgH="215806" progId="Equation.3">
              <p:embed/>
            </p:oleObj>
          </a:graphicData>
        </a:graphic>
      </p:graphicFrame>
      <p:sp>
        <p:nvSpPr>
          <p:cNvPr id="2356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3568" name="Object 16"/>
          <p:cNvGraphicFramePr>
            <a:graphicFrameLocks noChangeAspect="1"/>
          </p:cNvGraphicFramePr>
          <p:nvPr/>
        </p:nvGraphicFramePr>
        <p:xfrm>
          <a:off x="3707904" y="1196752"/>
          <a:ext cx="746125" cy="288925"/>
        </p:xfrm>
        <a:graphic>
          <a:graphicData uri="http://schemas.openxmlformats.org/presentationml/2006/ole">
            <p:oleObj spid="_x0000_s2066" name="Формула" r:id="rId4" imgW="533169" imgH="203112" progId="Equation.3">
              <p:embed/>
            </p:oleObj>
          </a:graphicData>
        </a:graphic>
      </p:graphicFrame>
      <p:sp>
        <p:nvSpPr>
          <p:cNvPr id="23571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3570" name="Object 18"/>
          <p:cNvGraphicFramePr>
            <a:graphicFrameLocks noChangeAspect="1"/>
          </p:cNvGraphicFramePr>
          <p:nvPr/>
        </p:nvGraphicFramePr>
        <p:xfrm>
          <a:off x="6156176" y="1196752"/>
          <a:ext cx="784225" cy="327025"/>
        </p:xfrm>
        <a:graphic>
          <a:graphicData uri="http://schemas.openxmlformats.org/presentationml/2006/ole">
            <p:oleObj spid="_x0000_s2067" name="Формула" r:id="rId5" imgW="494870" imgH="215713" progId="Equation.3">
              <p:embed/>
            </p:oleObj>
          </a:graphicData>
        </a:graphic>
      </p:graphicFrame>
      <p:sp>
        <p:nvSpPr>
          <p:cNvPr id="23573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3572" name="Object 20"/>
          <p:cNvGraphicFramePr>
            <a:graphicFrameLocks noChangeAspect="1"/>
          </p:cNvGraphicFramePr>
          <p:nvPr/>
        </p:nvGraphicFramePr>
        <p:xfrm>
          <a:off x="3923928" y="2420888"/>
          <a:ext cx="754063" cy="304800"/>
        </p:xfrm>
        <a:graphic>
          <a:graphicData uri="http://schemas.openxmlformats.org/presentationml/2006/ole">
            <p:oleObj spid="_x0000_s2068" name="Формула" r:id="rId6" imgW="507780" imgH="215806" progId="Equation.3">
              <p:embed/>
            </p:oleObj>
          </a:graphicData>
        </a:graphic>
      </p:graphicFrame>
      <p:sp>
        <p:nvSpPr>
          <p:cNvPr id="2357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3577" name="Object 25"/>
          <p:cNvGraphicFramePr>
            <a:graphicFrameLocks noChangeAspect="1"/>
          </p:cNvGraphicFramePr>
          <p:nvPr/>
        </p:nvGraphicFramePr>
        <p:xfrm>
          <a:off x="1835696" y="5085184"/>
          <a:ext cx="944563" cy="274638"/>
        </p:xfrm>
        <a:graphic>
          <a:graphicData uri="http://schemas.openxmlformats.org/presentationml/2006/ole">
            <p:oleObj spid="_x0000_s2069" name="Формула" r:id="rId7" imgW="710891" imgH="215806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0890139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054"/>
    </mc:Choice>
    <mc:Fallback>
      <p:transition spd="slow" advTm="5054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Орын ауыстыру векторы                  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қозғалатын нүктенің бастапқы орнынан қарастырылатын уақыт кезеңіндегі орнына жүргізілген вектор (нүктенің қарастырылған уақыт аралығындағы радиус-векторының өсімшесі).</a:t>
            </a: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             шегінде хорда бойынша жол ұзындығы 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және хорданың ұзындығы                  бірте-бірте айырмашылық аз болады: </a:t>
            </a:r>
            <a:endParaRPr lang="kk-K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Орын ауыстыру векторы </a:t>
            </a: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kk-KZ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5004048" y="2780928"/>
          <a:ext cx="884098" cy="288032"/>
        </p:xfrm>
        <a:graphic>
          <a:graphicData uri="http://schemas.openxmlformats.org/presentationml/2006/ole">
            <p:oleObj spid="_x0000_s3092" name="Формула" r:id="rId3" imgW="698500" imgH="228600" progId="Equation.3">
              <p:embed/>
            </p:oleObj>
          </a:graphicData>
        </a:graphic>
      </p:graphicFrame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2411760" y="4437112"/>
          <a:ext cx="4533175" cy="394841"/>
        </p:xfrm>
        <a:graphic>
          <a:graphicData uri="http://schemas.openxmlformats.org/presentationml/2006/ole">
            <p:oleObj spid="_x0000_s3093" name="Формула" r:id="rId4" imgW="2882900" imgH="254000" progId="Equation.3">
              <p:embed/>
            </p:oleObj>
          </a:graphicData>
        </a:graphic>
      </p:graphicFrame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70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KK EK" charset="-52"/>
                <a:ea typeface="Times New Roman" pitchFamily="18" charset="0"/>
                <a:cs typeface="Arial" pitchFamily="34" charset="0"/>
              </a:rPr>
              <a:t>.</a:t>
            </a:r>
            <a:endParaRPr kumimoji="0" lang="sr-Cyrl-C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4583" name="Object 7"/>
          <p:cNvGraphicFramePr>
            <a:graphicFrameLocks noChangeAspect="1"/>
          </p:cNvGraphicFramePr>
          <p:nvPr/>
        </p:nvGraphicFramePr>
        <p:xfrm>
          <a:off x="1331640" y="4869160"/>
          <a:ext cx="790779" cy="288032"/>
        </p:xfrm>
        <a:graphic>
          <a:graphicData uri="http://schemas.openxmlformats.org/presentationml/2006/ole">
            <p:oleObj spid="_x0000_s3094" name="Формула" r:id="rId5" imgW="482181" imgH="177646" progId="Equation.3">
              <p:embed/>
            </p:oleObj>
          </a:graphicData>
        </a:graphic>
      </p:graphicFrame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4585" name="Object 9"/>
          <p:cNvGraphicFramePr>
            <a:graphicFrameLocks noChangeAspect="1"/>
          </p:cNvGraphicFramePr>
          <p:nvPr/>
        </p:nvGraphicFramePr>
        <p:xfrm>
          <a:off x="7524328" y="3717032"/>
          <a:ext cx="471326" cy="360041"/>
        </p:xfrm>
        <a:graphic>
          <a:graphicData uri="http://schemas.openxmlformats.org/presentationml/2006/ole">
            <p:oleObj spid="_x0000_s3095" name="Формула" r:id="rId6" imgW="228402" imgH="177646" progId="Equation.3">
              <p:embed/>
            </p:oleObj>
          </a:graphicData>
        </a:graphic>
      </p:graphicFrame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4587" name="Object 11"/>
          <p:cNvGraphicFramePr>
            <a:graphicFrameLocks noChangeAspect="1"/>
          </p:cNvGraphicFramePr>
          <p:nvPr/>
        </p:nvGraphicFramePr>
        <p:xfrm>
          <a:off x="4932040" y="5229200"/>
          <a:ext cx="924627" cy="394841"/>
        </p:xfrm>
        <a:graphic>
          <a:graphicData uri="http://schemas.openxmlformats.org/presentationml/2006/ole">
            <p:oleObj spid="_x0000_s3096" name="Формула" r:id="rId7" imgW="583947" imgH="253890" progId="Equation.3">
              <p:embed/>
            </p:oleObj>
          </a:graphicData>
        </a:graphic>
      </p:graphicFrame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4589" name="Object 13"/>
          <p:cNvGraphicFramePr>
            <a:graphicFrameLocks noChangeAspect="1"/>
          </p:cNvGraphicFramePr>
          <p:nvPr/>
        </p:nvGraphicFramePr>
        <p:xfrm>
          <a:off x="7524328" y="4797152"/>
          <a:ext cx="1379445" cy="394841"/>
        </p:xfrm>
        <a:graphic>
          <a:graphicData uri="http://schemas.openxmlformats.org/presentationml/2006/ole">
            <p:oleObj spid="_x0000_s3097" name="Формула" r:id="rId8" imgW="875920" imgH="253890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4469880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492"/>
    </mc:Choice>
    <mc:Fallback>
      <p:transition spd="slow" advTm="5492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4546848" cy="4937760"/>
          </a:xfrm>
        </p:spPr>
        <p:txBody>
          <a:bodyPr>
            <a:normAutofit lnSpcReduction="10000"/>
          </a:bodyPr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Жылдамдық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– векторлық шама, ол берілген уақыт кезеңіндегі қозғалыстың шапшаңдығын және оның бағытын анықтайды.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уақыт аралығындағы орташа жылдамдық векторы деп,          радиус-вектор өсімшесінің</a:t>
            </a: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уақыт аралығына қатынасын айтады.</a:t>
            </a: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Орташа жылдамдық векторының бағыты  бағытымен сәйкес келеді. Жылдамдық бірлігі – м/с.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/>
          </a:bodyPr>
          <a:lstStyle/>
          <a:p>
            <a:pPr algn="ctr"/>
            <a:r>
              <a:rPr lang="sr-Cyrl-C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Жылдамдық</a:t>
            </a:r>
            <a:endParaRPr lang="kk-KZ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25646" name="Group 46"/>
          <p:cNvGrpSpPr>
            <a:grpSpLocks noChangeAspect="1"/>
          </p:cNvGrpSpPr>
          <p:nvPr/>
        </p:nvGrpSpPr>
        <p:grpSpPr bwMode="auto">
          <a:xfrm>
            <a:off x="5796136" y="1906552"/>
            <a:ext cx="2346325" cy="2277616"/>
            <a:chOff x="4404" y="2403"/>
            <a:chExt cx="2878" cy="2776"/>
          </a:xfrm>
        </p:grpSpPr>
        <p:sp>
          <p:nvSpPr>
            <p:cNvPr id="25647" name="AutoShape 47"/>
            <p:cNvSpPr>
              <a:spLocks noChangeAspect="1" noChangeArrowheads="1"/>
            </p:cNvSpPr>
            <p:nvPr/>
          </p:nvSpPr>
          <p:spPr bwMode="auto">
            <a:xfrm>
              <a:off x="4404" y="2416"/>
              <a:ext cx="2878" cy="2763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</a:srgbClr>
                </a:gs>
              </a:gsLst>
              <a:lin ang="5400000" scaled="1"/>
            </a:gra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k-KZ"/>
            </a:p>
          </p:txBody>
        </p:sp>
        <p:grpSp>
          <p:nvGrpSpPr>
            <p:cNvPr id="25648" name="Group 48"/>
            <p:cNvGrpSpPr>
              <a:grpSpLocks/>
            </p:cNvGrpSpPr>
            <p:nvPr/>
          </p:nvGrpSpPr>
          <p:grpSpPr bwMode="auto">
            <a:xfrm>
              <a:off x="4699" y="2403"/>
              <a:ext cx="2583" cy="2600"/>
              <a:chOff x="1957" y="4837"/>
              <a:chExt cx="3315" cy="3360"/>
            </a:xfrm>
          </p:grpSpPr>
          <p:sp>
            <p:nvSpPr>
              <p:cNvPr id="25649" name="Line 49"/>
              <p:cNvSpPr>
                <a:spLocks noChangeShapeType="1"/>
              </p:cNvSpPr>
              <p:nvPr/>
            </p:nvSpPr>
            <p:spPr bwMode="auto">
              <a:xfrm flipV="1">
                <a:off x="2677" y="4984"/>
                <a:ext cx="1" cy="20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med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25650" name="Line 50"/>
              <p:cNvSpPr>
                <a:spLocks noChangeShapeType="1"/>
              </p:cNvSpPr>
              <p:nvPr/>
            </p:nvSpPr>
            <p:spPr bwMode="auto">
              <a:xfrm>
                <a:off x="2677" y="7057"/>
                <a:ext cx="22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med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25651" name="Line 51"/>
              <p:cNvSpPr>
                <a:spLocks noChangeShapeType="1"/>
              </p:cNvSpPr>
              <p:nvPr/>
            </p:nvSpPr>
            <p:spPr bwMode="auto">
              <a:xfrm flipH="1">
                <a:off x="1957" y="7057"/>
                <a:ext cx="720" cy="5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med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25652" name="Line 52"/>
              <p:cNvSpPr>
                <a:spLocks noChangeShapeType="1"/>
              </p:cNvSpPr>
              <p:nvPr/>
            </p:nvSpPr>
            <p:spPr bwMode="auto">
              <a:xfrm flipV="1">
                <a:off x="2677" y="5917"/>
                <a:ext cx="375" cy="1165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 type="stealth" w="med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25653" name="Text Box 53"/>
              <p:cNvSpPr txBox="1">
                <a:spLocks noChangeArrowheads="1"/>
              </p:cNvSpPr>
              <p:nvPr/>
            </p:nvSpPr>
            <p:spPr bwMode="auto">
              <a:xfrm>
                <a:off x="2347" y="4837"/>
                <a:ext cx="720" cy="54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z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5654" name="Text Box 54"/>
              <p:cNvSpPr txBox="1">
                <a:spLocks noChangeArrowheads="1"/>
              </p:cNvSpPr>
              <p:nvPr/>
            </p:nvSpPr>
            <p:spPr bwMode="auto">
              <a:xfrm>
                <a:off x="4552" y="6967"/>
                <a:ext cx="720" cy="54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y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5655" name="Text Box 55"/>
              <p:cNvSpPr txBox="1">
                <a:spLocks noChangeArrowheads="1"/>
              </p:cNvSpPr>
              <p:nvPr/>
            </p:nvSpPr>
            <p:spPr bwMode="auto">
              <a:xfrm>
                <a:off x="2017" y="7372"/>
                <a:ext cx="720" cy="54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x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5656" name="Text Box 56"/>
              <p:cNvSpPr txBox="1">
                <a:spLocks noChangeArrowheads="1"/>
              </p:cNvSpPr>
              <p:nvPr/>
            </p:nvSpPr>
            <p:spPr bwMode="auto">
              <a:xfrm>
                <a:off x="2362" y="6787"/>
                <a:ext cx="720" cy="54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0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5657" name="Text Box 57"/>
              <p:cNvSpPr txBox="1">
                <a:spLocks noChangeArrowheads="1"/>
              </p:cNvSpPr>
              <p:nvPr/>
            </p:nvSpPr>
            <p:spPr bwMode="auto">
              <a:xfrm>
                <a:off x="2902" y="7837"/>
                <a:ext cx="1080" cy="36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0" u="none" strike="noStrike" cap="none" normalizeH="0" baseline="0" smtClean="0">
                    <a:ln>
                      <a:noFill/>
                    </a:ln>
                    <a:solidFill>
                      <a:srgbClr val="808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 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5658" name="Line 58"/>
              <p:cNvSpPr>
                <a:spLocks noChangeShapeType="1"/>
              </p:cNvSpPr>
              <p:nvPr/>
            </p:nvSpPr>
            <p:spPr bwMode="auto">
              <a:xfrm flipV="1">
                <a:off x="2692" y="5917"/>
                <a:ext cx="1140" cy="1140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 type="stealth" w="med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25659" name="Line 59"/>
              <p:cNvSpPr>
                <a:spLocks noChangeShapeType="1"/>
              </p:cNvSpPr>
              <p:nvPr/>
            </p:nvSpPr>
            <p:spPr bwMode="auto">
              <a:xfrm>
                <a:off x="3037" y="5902"/>
                <a:ext cx="720" cy="0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 type="stealth" w="med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25660" name="Freeform 60"/>
              <p:cNvSpPr>
                <a:spLocks/>
              </p:cNvSpPr>
              <p:nvPr/>
            </p:nvSpPr>
            <p:spPr bwMode="auto">
              <a:xfrm>
                <a:off x="3015" y="5663"/>
                <a:ext cx="1110" cy="652"/>
              </a:xfrm>
              <a:custGeom>
                <a:avLst/>
                <a:gdLst/>
                <a:ahLst/>
                <a:cxnLst>
                  <a:cxn ang="0">
                    <a:pos x="1110" y="652"/>
                  </a:cxn>
                  <a:cxn ang="0">
                    <a:pos x="990" y="502"/>
                  </a:cxn>
                  <a:cxn ang="0">
                    <a:pos x="930" y="412"/>
                  </a:cxn>
                  <a:cxn ang="0">
                    <a:pos x="780" y="232"/>
                  </a:cxn>
                  <a:cxn ang="0">
                    <a:pos x="405" y="7"/>
                  </a:cxn>
                  <a:cxn ang="0">
                    <a:pos x="0" y="187"/>
                  </a:cxn>
                </a:cxnLst>
                <a:rect l="0" t="0" r="r" b="b"/>
                <a:pathLst>
                  <a:path w="1110" h="652">
                    <a:moveTo>
                      <a:pt x="1110" y="652"/>
                    </a:moveTo>
                    <a:cubicBezTo>
                      <a:pt x="1090" y="630"/>
                      <a:pt x="1020" y="542"/>
                      <a:pt x="990" y="502"/>
                    </a:cubicBezTo>
                    <a:cubicBezTo>
                      <a:pt x="960" y="462"/>
                      <a:pt x="965" y="457"/>
                      <a:pt x="930" y="412"/>
                    </a:cubicBezTo>
                    <a:cubicBezTo>
                      <a:pt x="895" y="367"/>
                      <a:pt x="867" y="299"/>
                      <a:pt x="780" y="232"/>
                    </a:cubicBezTo>
                    <a:cubicBezTo>
                      <a:pt x="693" y="165"/>
                      <a:pt x="535" y="14"/>
                      <a:pt x="405" y="7"/>
                    </a:cubicBezTo>
                    <a:cubicBezTo>
                      <a:pt x="275" y="0"/>
                      <a:pt x="84" y="150"/>
                      <a:pt x="0" y="187"/>
                    </a:cubicBezTo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 type="oval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25661" name="Line 61"/>
              <p:cNvSpPr>
                <a:spLocks noChangeShapeType="1"/>
              </p:cNvSpPr>
              <p:nvPr/>
            </p:nvSpPr>
            <p:spPr bwMode="auto">
              <a:xfrm>
                <a:off x="3712" y="5812"/>
                <a:ext cx="125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oval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25662" name="Text Box 62"/>
              <p:cNvSpPr txBox="1">
                <a:spLocks noChangeArrowheads="1"/>
              </p:cNvSpPr>
              <p:nvPr/>
            </p:nvSpPr>
            <p:spPr bwMode="auto">
              <a:xfrm>
                <a:off x="3217" y="5347"/>
                <a:ext cx="720" cy="54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  <a:sym typeface="Symbol" pitchFamily="18" charset="2"/>
                  </a:rPr>
                  <a:t></a:t>
                </a:r>
                <a:r>
                  <a:rPr kumimoji="0" lang="en-US" sz="1100" b="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S</a:t>
                </a:r>
                <a:endParaRPr kumimoji="0" lang="kk-KZ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5663" name="Text Box 63"/>
              <p:cNvSpPr txBox="1">
                <a:spLocks noChangeArrowheads="1"/>
              </p:cNvSpPr>
              <p:nvPr/>
            </p:nvSpPr>
            <p:spPr bwMode="auto">
              <a:xfrm>
                <a:off x="3757" y="5632"/>
                <a:ext cx="720" cy="54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B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5664" name="Text Box 64"/>
              <p:cNvSpPr txBox="1">
                <a:spLocks noChangeArrowheads="1"/>
              </p:cNvSpPr>
              <p:nvPr/>
            </p:nvSpPr>
            <p:spPr bwMode="auto">
              <a:xfrm>
                <a:off x="3037" y="5782"/>
                <a:ext cx="720" cy="54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  <a:sym typeface="Symbol" pitchFamily="18" charset="2"/>
                  </a:rPr>
                  <a:t></a:t>
                </a: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r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5665" name="Text Box 65"/>
              <p:cNvSpPr txBox="1">
                <a:spLocks noChangeArrowheads="1"/>
              </p:cNvSpPr>
              <p:nvPr/>
            </p:nvSpPr>
            <p:spPr bwMode="auto">
              <a:xfrm>
                <a:off x="2827" y="6082"/>
                <a:ext cx="720" cy="54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r</a:t>
                </a:r>
                <a:r>
                  <a:rPr kumimoji="0" lang="en-US" sz="1100" b="0" i="1" u="none" strike="noStrike" cap="none" normalizeH="0" baseline="-2500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0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5666" name="Text Box 66"/>
              <p:cNvSpPr txBox="1">
                <a:spLocks noChangeArrowheads="1"/>
              </p:cNvSpPr>
              <p:nvPr/>
            </p:nvSpPr>
            <p:spPr bwMode="auto">
              <a:xfrm>
                <a:off x="3262" y="6217"/>
                <a:ext cx="720" cy="54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r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5667" name="Text Box 67"/>
              <p:cNvSpPr txBox="1">
                <a:spLocks noChangeArrowheads="1"/>
              </p:cNvSpPr>
              <p:nvPr/>
            </p:nvSpPr>
            <p:spPr bwMode="auto">
              <a:xfrm>
                <a:off x="2647" y="5587"/>
                <a:ext cx="720" cy="54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A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25669" name="Rectangle 6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5668" name="Object 68"/>
          <p:cNvGraphicFramePr>
            <a:graphicFrameLocks noChangeAspect="1"/>
          </p:cNvGraphicFramePr>
          <p:nvPr/>
        </p:nvGraphicFramePr>
        <p:xfrm>
          <a:off x="3635896" y="2492896"/>
          <a:ext cx="471325" cy="432048"/>
        </p:xfrm>
        <a:graphic>
          <a:graphicData uri="http://schemas.openxmlformats.org/presentationml/2006/ole">
            <p:oleObj spid="_x0000_s4113" name="Формула" r:id="rId3" imgW="190335" imgH="177646" progId="Equation.3">
              <p:embed/>
            </p:oleObj>
          </a:graphicData>
        </a:graphic>
      </p:graphicFrame>
      <p:sp>
        <p:nvSpPr>
          <p:cNvPr id="25671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5670" name="Object 70"/>
          <p:cNvGraphicFramePr>
            <a:graphicFrameLocks noChangeAspect="1"/>
          </p:cNvGraphicFramePr>
          <p:nvPr/>
        </p:nvGraphicFramePr>
        <p:xfrm>
          <a:off x="4268847" y="3282938"/>
          <a:ext cx="364116" cy="288032"/>
        </p:xfrm>
        <a:graphic>
          <a:graphicData uri="http://schemas.openxmlformats.org/presentationml/2006/ole">
            <p:oleObj spid="_x0000_s4114" name="Формула" r:id="rId4" imgW="215619" imgH="164885" progId="Equation.3">
              <p:embed/>
            </p:oleObj>
          </a:graphicData>
        </a:graphic>
      </p:graphicFrame>
      <p:sp>
        <p:nvSpPr>
          <p:cNvPr id="25673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5672" name="Object 72"/>
          <p:cNvGraphicFramePr>
            <a:graphicFrameLocks noChangeAspect="1"/>
          </p:cNvGraphicFramePr>
          <p:nvPr/>
        </p:nvGraphicFramePr>
        <p:xfrm>
          <a:off x="4427984" y="3645024"/>
          <a:ext cx="360040" cy="330037"/>
        </p:xfrm>
        <a:graphic>
          <a:graphicData uri="http://schemas.openxmlformats.org/presentationml/2006/ole">
            <p:oleObj spid="_x0000_s4115" name="Формула" r:id="rId5" imgW="190335" imgH="177646" progId="Equation.3">
              <p:embed/>
            </p:oleObj>
          </a:graphicData>
        </a:graphic>
      </p:graphicFrame>
      <p:sp>
        <p:nvSpPr>
          <p:cNvPr id="25675" name="Rectangle 7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5674" name="Object 74"/>
          <p:cNvGraphicFramePr>
            <a:graphicFrameLocks noChangeAspect="1"/>
          </p:cNvGraphicFramePr>
          <p:nvPr/>
        </p:nvGraphicFramePr>
        <p:xfrm>
          <a:off x="2051720" y="4293096"/>
          <a:ext cx="1224136" cy="540891"/>
        </p:xfrm>
        <a:graphic>
          <a:graphicData uri="http://schemas.openxmlformats.org/presentationml/2006/ole">
            <p:oleObj spid="_x0000_s4116" name="Формула" r:id="rId6" imgW="698197" imgH="393529" progId="Equation.3">
              <p:embed/>
            </p:oleObj>
          </a:graphicData>
        </a:graphic>
      </p:graphicFrame>
      <p:graphicFrame>
        <p:nvGraphicFramePr>
          <p:cNvPr id="25676" name="Object 76"/>
          <p:cNvGraphicFramePr>
            <a:graphicFrameLocks noChangeAspect="1"/>
          </p:cNvGraphicFramePr>
          <p:nvPr/>
        </p:nvGraphicFramePr>
        <p:xfrm>
          <a:off x="3563888" y="5157192"/>
          <a:ext cx="363537" cy="287338"/>
        </p:xfrm>
        <a:graphic>
          <a:graphicData uri="http://schemas.openxmlformats.org/presentationml/2006/ole">
            <p:oleObj spid="_x0000_s4117" name="Формула" r:id="rId7" imgW="215619" imgH="164885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2945412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148"/>
    </mc:Choice>
    <mc:Fallback>
      <p:transition spd="slow" advTm="5148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844824"/>
            <a:ext cx="7308800" cy="4281339"/>
          </a:xfrm>
        </p:spPr>
        <p:txBody>
          <a:bodyPr>
            <a:normAutofit fontScale="77500" lnSpcReduction="20000"/>
          </a:bodyPr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Лездік жылдамдық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қарастырылатын нүктенің  радиус-векторынан уақыт бойынша алынған бірінші туындысына тең, векторлық шама.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C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Лездік жылдамдық векторы қозғалыс бағытындағы траекториясына жанамамен бағытталады. Лездік жылдамдық модулі (скаляр шама) жолдың уақыт бойынша бірінші туындысына тең.</a:t>
            </a:r>
          </a:p>
          <a:p>
            <a:endParaRPr lang="sr-Cyrl-C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C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Бірқалыпты емес қозғалыс кезінде лездік жылдамдық модулі уақыт өткен сайын өзгереді. Сондықтан скаляр шама            бір қалыпты емес қозғалыстың орташа жылдамдығын енгіземіз (басқа аталуы – орташа жолдық жылдамдық).</a:t>
            </a:r>
            <a:endParaRPr lang="kk-KZ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C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Лездік жылдамдық</a:t>
            </a:r>
            <a:endParaRPr lang="kk-KZ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3491880" y="2348880"/>
          <a:ext cx="1965325" cy="593725"/>
        </p:xfrm>
        <a:graphic>
          <a:graphicData uri="http://schemas.openxmlformats.org/presentationml/2006/ole">
            <p:oleObj spid="_x0000_s5131" name="Формула" r:id="rId3" imgW="1320227" imgH="393529" progId="Equation.3">
              <p:embed/>
            </p:oleObj>
          </a:graphicData>
        </a:graphic>
      </p:graphicFrame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3419872" y="3717032"/>
          <a:ext cx="2724741" cy="576064"/>
        </p:xfrm>
        <a:graphic>
          <a:graphicData uri="http://schemas.openxmlformats.org/presentationml/2006/ole">
            <p:oleObj spid="_x0000_s5132" name="Формула" r:id="rId4" imgW="2057400" imgH="431800" progId="Equation.3">
              <p:embed/>
            </p:oleObj>
          </a:graphicData>
        </a:graphic>
      </p:graphicFrame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267744" y="5085184"/>
          <a:ext cx="568687" cy="260648"/>
        </p:xfrm>
        <a:graphic>
          <a:graphicData uri="http://schemas.openxmlformats.org/presentationml/2006/ole">
            <p:oleObj spid="_x0000_s5133" name="Формула" r:id="rId5" imgW="380670" imgH="177646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42210254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366"/>
    </mc:Choice>
    <mc:Fallback>
      <p:transition spd="slow" advTm="5366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176232"/>
          </a:xfrm>
        </p:spPr>
        <p:txBody>
          <a:bodyPr>
            <a:normAutofit/>
          </a:bodyPr>
          <a:lstStyle/>
          <a:p>
            <a:r>
              <a:rPr lang="sr-Cyrl-CS" sz="2400" dirty="0" smtClean="0"/>
              <a:t>      -ден         - ге дейін уақыт аралығында нүкте өткен  жол ұзындығы мына интегралмен беріледі:</a:t>
            </a:r>
          </a:p>
          <a:p>
            <a:endParaRPr lang="ru-RU" sz="2400" dirty="0" smtClean="0"/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Нүктенің түзу сызықты қозғалысы кезінде жылдамдық векторының бағыты өзгермейді. </a:t>
            </a: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Егер жылдамдық модулі уақыт өткен сайын өзгерм                                                                           нүктенің қозғалысы бір қалыпты деп аталады, ол үшін</a:t>
            </a: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  Егер жылдамдық модулі уақыт өткен сайын өссе, онда қозғалыс үдемелі деп аталады, егер жылдамдық уақыт өткен сайын кемісе, он да қозғалыс баяу деп аталады. </a:t>
            </a:r>
            <a:endParaRPr lang="kk-KZ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24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sr-Cyrl-C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Лездік жылдамдық</a:t>
            </a:r>
            <a:endParaRPr lang="kk-KZ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827584" y="836712"/>
          <a:ext cx="360040" cy="576064"/>
        </p:xfrm>
        <a:graphic>
          <a:graphicData uri="http://schemas.openxmlformats.org/presentationml/2006/ole">
            <p:oleObj spid="_x0000_s6164" name="Формула" r:id="rId3" imgW="126780" imgH="215526" progId="Equation.3">
              <p:embed/>
            </p:oleObj>
          </a:graphicData>
        </a:graphic>
      </p:graphicFrame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1979712" y="908720"/>
          <a:ext cx="360040" cy="504057"/>
        </p:xfrm>
        <a:graphic>
          <a:graphicData uri="http://schemas.openxmlformats.org/presentationml/2006/ole">
            <p:oleObj spid="_x0000_s6165" name="Формула" r:id="rId4" imgW="152268" imgH="215713" progId="Equation.3">
              <p:embed/>
            </p:oleObj>
          </a:graphicData>
        </a:graphic>
      </p:graphicFrame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7654" name="Object 6"/>
          <p:cNvGraphicFramePr>
            <a:graphicFrameLocks noChangeAspect="1"/>
          </p:cNvGraphicFramePr>
          <p:nvPr/>
        </p:nvGraphicFramePr>
        <p:xfrm>
          <a:off x="1979712" y="1772816"/>
          <a:ext cx="777875" cy="434975"/>
        </p:xfrm>
        <a:graphic>
          <a:graphicData uri="http://schemas.openxmlformats.org/presentationml/2006/ole">
            <p:oleObj spid="_x0000_s6166" name="Формула" r:id="rId5" imgW="710891" imgH="393529" progId="Equation.3">
              <p:embed/>
            </p:oleObj>
          </a:graphicData>
        </a:graphic>
      </p:graphicFrame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7656" name="Object 8"/>
          <p:cNvGraphicFramePr>
            <a:graphicFrameLocks noChangeAspect="1"/>
          </p:cNvGraphicFramePr>
          <p:nvPr/>
        </p:nvGraphicFramePr>
        <p:xfrm>
          <a:off x="4788024" y="1772816"/>
          <a:ext cx="808038" cy="533400"/>
        </p:xfrm>
        <a:graphic>
          <a:graphicData uri="http://schemas.openxmlformats.org/presentationml/2006/ole">
            <p:oleObj spid="_x0000_s6167" name="Формула" r:id="rId6" imgW="748975" imgH="495085" progId="Equation.3">
              <p:embed/>
            </p:oleObj>
          </a:graphicData>
        </a:graphic>
      </p:graphicFrame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7660" name="Object 12"/>
          <p:cNvGraphicFramePr>
            <a:graphicFrameLocks noChangeAspect="1"/>
          </p:cNvGraphicFramePr>
          <p:nvPr/>
        </p:nvGraphicFramePr>
        <p:xfrm>
          <a:off x="7524328" y="3140968"/>
          <a:ext cx="933594" cy="260648"/>
        </p:xfrm>
        <a:graphic>
          <a:graphicData uri="http://schemas.openxmlformats.org/presentationml/2006/ole">
            <p:oleObj spid="_x0000_s6168" name="Формула" r:id="rId7" imgW="621760" imgH="177646" progId="Equation.3">
              <p:embed/>
            </p:oleObj>
          </a:graphicData>
        </a:graphic>
      </p:graphicFrame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27664" name="Object 16"/>
          <p:cNvGraphicFramePr>
            <a:graphicFrameLocks noChangeAspect="1"/>
          </p:cNvGraphicFramePr>
          <p:nvPr/>
        </p:nvGraphicFramePr>
        <p:xfrm>
          <a:off x="3851920" y="3861048"/>
          <a:ext cx="961774" cy="288032"/>
        </p:xfrm>
        <a:graphic>
          <a:graphicData uri="http://schemas.openxmlformats.org/presentationml/2006/ole">
            <p:oleObj spid="_x0000_s6169" name="Формула" r:id="rId8" imgW="609336" imgH="177723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1400209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258"/>
    </mc:Choice>
    <mc:Fallback>
      <p:transition spd="slow" advTm="5258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72608"/>
          </a:xfrm>
        </p:spPr>
        <p:txBody>
          <a:bodyPr>
            <a:normAutofit/>
          </a:bodyPr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Үдеу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-  жылдамдықтың модулі және бағыты бойынша өзгеріс шапшаңдығын сипаттайтын векторлық шама.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       уақыт интервалындағы орташа үдеу – жылдам-дықтың          өзгерісінің           уақыт интервалына қатынасына тең векторлық шама.</a:t>
            </a:r>
          </a:p>
          <a:p>
            <a:endParaRPr lang="sr-Cyrl-C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Үдеудің бірлігі – м/с</a:t>
            </a:r>
            <a:r>
              <a:rPr lang="sr-Cyrl-CS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Жазық қисық сызықты қозғалыстың жалпы жағдайында үдеу векторын екі проекцияның қосындысы ретін көрсетуге ыңғайлы:</a:t>
            </a: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Тангенциаль үдеу          жылдамдықтың модулі бойынша өзгеруінің шапшаңдығын сипаттайды, оның шамасы</a:t>
            </a:r>
          </a:p>
          <a:p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CS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CS" dirty="0" smtClean="0"/>
          </a:p>
          <a:p>
            <a:endParaRPr lang="kk-KZ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Үдеу</a:t>
            </a:r>
            <a:endParaRPr lang="kk-KZ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899592" y="1844824"/>
          <a:ext cx="314217" cy="288032"/>
        </p:xfrm>
        <a:graphic>
          <a:graphicData uri="http://schemas.openxmlformats.org/presentationml/2006/ole">
            <p:oleObj spid="_x0000_s7194" name="Формула" r:id="rId3" imgW="190335" imgH="177646" progId="Equation.3">
              <p:embed/>
            </p:oleObj>
          </a:graphicData>
        </a:graphic>
      </p:graphicFrame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0723" name="Object 3"/>
          <p:cNvGraphicFramePr>
            <a:graphicFrameLocks noChangeAspect="1"/>
          </p:cNvGraphicFramePr>
          <p:nvPr/>
        </p:nvGraphicFramePr>
        <p:xfrm>
          <a:off x="1979712" y="2204864"/>
          <a:ext cx="360040" cy="305350"/>
        </p:xfrm>
        <a:graphic>
          <a:graphicData uri="http://schemas.openxmlformats.org/presentationml/2006/ole">
            <p:oleObj spid="_x0000_s7195" name="Формула" r:id="rId4" imgW="253780" imgH="215713" progId="Equation.3">
              <p:embed/>
            </p:oleObj>
          </a:graphicData>
        </a:graphic>
      </p:graphicFrame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0725" name="Object 5"/>
          <p:cNvGraphicFramePr>
            <a:graphicFrameLocks noChangeAspect="1"/>
          </p:cNvGraphicFramePr>
          <p:nvPr/>
        </p:nvGraphicFramePr>
        <p:xfrm>
          <a:off x="4067944" y="2276872"/>
          <a:ext cx="314217" cy="288032"/>
        </p:xfrm>
        <a:graphic>
          <a:graphicData uri="http://schemas.openxmlformats.org/presentationml/2006/ole">
            <p:oleObj spid="_x0000_s7196" name="Формула" r:id="rId5" imgW="190335" imgH="177646" progId="Equation.3">
              <p:embed/>
            </p:oleObj>
          </a:graphicData>
        </a:graphic>
      </p:graphicFrame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0729" name="Object 9"/>
          <p:cNvGraphicFramePr>
            <a:graphicFrameLocks noChangeAspect="1"/>
          </p:cNvGraphicFramePr>
          <p:nvPr/>
        </p:nvGraphicFramePr>
        <p:xfrm>
          <a:off x="1907704" y="2852936"/>
          <a:ext cx="936104" cy="562484"/>
        </p:xfrm>
        <a:graphic>
          <a:graphicData uri="http://schemas.openxmlformats.org/presentationml/2006/ole">
            <p:oleObj spid="_x0000_s7197" name="Формула" r:id="rId6" imgW="723586" imgH="431613" progId="Equation.3">
              <p:embed/>
            </p:oleObj>
          </a:graphicData>
        </a:graphic>
      </p:graphicFrame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0731" name="Object 11"/>
          <p:cNvGraphicFramePr>
            <a:graphicFrameLocks noChangeAspect="1"/>
          </p:cNvGraphicFramePr>
          <p:nvPr/>
        </p:nvGraphicFramePr>
        <p:xfrm>
          <a:off x="3419872" y="2852936"/>
          <a:ext cx="2393347" cy="504056"/>
        </p:xfrm>
        <a:graphic>
          <a:graphicData uri="http://schemas.openxmlformats.org/presentationml/2006/ole">
            <p:oleObj spid="_x0000_s7198" name="Формула" r:id="rId7" imgW="2070100" imgH="444500" progId="Equation.3">
              <p:embed/>
            </p:oleObj>
          </a:graphicData>
        </a:graphic>
      </p:graphicFrame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0733" name="Object 13"/>
          <p:cNvGraphicFramePr>
            <a:graphicFrameLocks noChangeAspect="1"/>
          </p:cNvGraphicFramePr>
          <p:nvPr/>
        </p:nvGraphicFramePr>
        <p:xfrm>
          <a:off x="4499992" y="4725144"/>
          <a:ext cx="884238" cy="282575"/>
        </p:xfrm>
        <a:graphic>
          <a:graphicData uri="http://schemas.openxmlformats.org/presentationml/2006/ole">
            <p:oleObj spid="_x0000_s7199" name="Формула" r:id="rId8" imgW="723586" imgH="228501" progId="Equation.3">
              <p:embed/>
            </p:oleObj>
          </a:graphicData>
        </a:graphic>
      </p:graphicFrame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0735" name="Object 15"/>
          <p:cNvGraphicFramePr>
            <a:graphicFrameLocks noChangeAspect="1"/>
          </p:cNvGraphicFramePr>
          <p:nvPr/>
        </p:nvGraphicFramePr>
        <p:xfrm>
          <a:off x="3347864" y="5013176"/>
          <a:ext cx="288032" cy="377060"/>
        </p:xfrm>
        <a:graphic>
          <a:graphicData uri="http://schemas.openxmlformats.org/presentationml/2006/ole">
            <p:oleObj spid="_x0000_s7200" name="Формула" r:id="rId9" imgW="177646" imgH="228402" progId="Equation.3">
              <p:embed/>
            </p:oleObj>
          </a:graphicData>
        </a:graphic>
      </p:graphicFrame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0737" name="Object 17"/>
          <p:cNvGraphicFramePr>
            <a:graphicFrameLocks noChangeAspect="1"/>
          </p:cNvGraphicFramePr>
          <p:nvPr/>
        </p:nvGraphicFramePr>
        <p:xfrm>
          <a:off x="3275856" y="5733256"/>
          <a:ext cx="864096" cy="499468"/>
        </p:xfrm>
        <a:graphic>
          <a:graphicData uri="http://schemas.openxmlformats.org/presentationml/2006/ole">
            <p:oleObj spid="_x0000_s7201" name="Формула" r:id="rId10" imgW="571252" imgH="393529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582809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523"/>
    </mc:Choice>
    <mc:Fallback>
      <p:transition spd="slow" advTm="5523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1219200"/>
            <a:ext cx="5410944" cy="4937760"/>
          </a:xfrm>
        </p:spPr>
        <p:txBody>
          <a:bodyPr>
            <a:normAutofit/>
          </a:bodyPr>
          <a:lstStyle/>
          <a:p>
            <a:r>
              <a:rPr lang="sr-Cyrl-CS" sz="2400" dirty="0" smtClean="0"/>
              <a:t>Нормаль үдеу         траекторияға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нормәл бойынша оның қисықтығының центріне О бағытталған және нүктенің жылдамдық векторының бағытының өзгеру теңдігін сипаттайды. Нормаль үдеу        шамасы радиустың шеңбер бойымен қозғалыс   жылдамдығы мен        радиус шамасымен байланысты                    болсын дейік. Сонда </a:t>
            </a:r>
          </a:p>
          <a:p>
            <a:pPr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    толық үдеу шамасы</a:t>
            </a:r>
            <a:endParaRPr lang="kk-KZ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C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Үдеу</a:t>
            </a:r>
            <a:endParaRPr lang="kk-KZ" dirty="0"/>
          </a:p>
        </p:txBody>
      </p:sp>
      <p:grpSp>
        <p:nvGrpSpPr>
          <p:cNvPr id="31774" name="Group 30"/>
          <p:cNvGrpSpPr>
            <a:grpSpLocks noChangeAspect="1"/>
          </p:cNvGrpSpPr>
          <p:nvPr/>
        </p:nvGrpSpPr>
        <p:grpSpPr bwMode="auto">
          <a:xfrm>
            <a:off x="683568" y="1412776"/>
            <a:ext cx="2320925" cy="2747962"/>
            <a:chOff x="5412" y="2379"/>
            <a:chExt cx="2847" cy="3350"/>
          </a:xfrm>
        </p:grpSpPr>
        <p:sp>
          <p:nvSpPr>
            <p:cNvPr id="31775" name="AutoShape 31"/>
            <p:cNvSpPr>
              <a:spLocks noChangeAspect="1" noChangeArrowheads="1"/>
            </p:cNvSpPr>
            <p:nvPr/>
          </p:nvSpPr>
          <p:spPr bwMode="auto">
            <a:xfrm>
              <a:off x="5412" y="2379"/>
              <a:ext cx="2847" cy="335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</a:srgbClr>
                </a:gs>
              </a:gsLst>
              <a:lin ang="5400000" scaled="1"/>
            </a:gra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k-KZ"/>
            </a:p>
          </p:txBody>
        </p:sp>
        <p:grpSp>
          <p:nvGrpSpPr>
            <p:cNvPr id="31776" name="Group 32"/>
            <p:cNvGrpSpPr>
              <a:grpSpLocks/>
            </p:cNvGrpSpPr>
            <p:nvPr/>
          </p:nvGrpSpPr>
          <p:grpSpPr bwMode="auto">
            <a:xfrm>
              <a:off x="5412" y="2791"/>
              <a:ext cx="2847" cy="2938"/>
              <a:chOff x="2625" y="5806"/>
              <a:chExt cx="3652" cy="3795"/>
            </a:xfrm>
          </p:grpSpPr>
          <p:sp>
            <p:nvSpPr>
              <p:cNvPr id="31777" name="Line 33"/>
              <p:cNvSpPr>
                <a:spLocks noChangeShapeType="1"/>
              </p:cNvSpPr>
              <p:nvPr/>
            </p:nvSpPr>
            <p:spPr bwMode="auto">
              <a:xfrm>
                <a:off x="3037" y="6721"/>
                <a:ext cx="720" cy="216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oval" w="med" len="med"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778" name="Line 34"/>
              <p:cNvSpPr>
                <a:spLocks noChangeShapeType="1"/>
              </p:cNvSpPr>
              <p:nvPr/>
            </p:nvSpPr>
            <p:spPr bwMode="auto">
              <a:xfrm flipH="1">
                <a:off x="3757" y="6721"/>
                <a:ext cx="900" cy="216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oval" w="med" len="med"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779" name="Freeform 35"/>
              <p:cNvSpPr>
                <a:spLocks/>
              </p:cNvSpPr>
              <p:nvPr/>
            </p:nvSpPr>
            <p:spPr bwMode="auto">
              <a:xfrm>
                <a:off x="2625" y="6539"/>
                <a:ext cx="2610" cy="541"/>
              </a:xfrm>
              <a:custGeom>
                <a:avLst/>
                <a:gdLst/>
                <a:ahLst/>
                <a:cxnLst>
                  <a:cxn ang="0">
                    <a:pos x="0" y="362"/>
                  </a:cxn>
                  <a:cxn ang="0">
                    <a:pos x="405" y="186"/>
                  </a:cxn>
                  <a:cxn ang="0">
                    <a:pos x="810" y="47"/>
                  </a:cxn>
                  <a:cxn ang="0">
                    <a:pos x="1485" y="32"/>
                  </a:cxn>
                  <a:cxn ang="0">
                    <a:pos x="2190" y="242"/>
                  </a:cxn>
                  <a:cxn ang="0">
                    <a:pos x="2610" y="542"/>
                  </a:cxn>
                </a:cxnLst>
                <a:rect l="0" t="0" r="r" b="b"/>
                <a:pathLst>
                  <a:path w="2610" h="542">
                    <a:moveTo>
                      <a:pt x="0" y="362"/>
                    </a:moveTo>
                    <a:cubicBezTo>
                      <a:pt x="67" y="335"/>
                      <a:pt x="270" y="238"/>
                      <a:pt x="405" y="186"/>
                    </a:cubicBezTo>
                    <a:cubicBezTo>
                      <a:pt x="540" y="134"/>
                      <a:pt x="630" y="73"/>
                      <a:pt x="810" y="47"/>
                    </a:cubicBezTo>
                    <a:cubicBezTo>
                      <a:pt x="990" y="21"/>
                      <a:pt x="1255" y="0"/>
                      <a:pt x="1485" y="32"/>
                    </a:cubicBezTo>
                    <a:cubicBezTo>
                      <a:pt x="1715" y="64"/>
                      <a:pt x="2003" y="157"/>
                      <a:pt x="2190" y="242"/>
                    </a:cubicBezTo>
                    <a:cubicBezTo>
                      <a:pt x="2377" y="327"/>
                      <a:pt x="2523" y="480"/>
                      <a:pt x="2610" y="542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780" name="Line 36"/>
              <p:cNvSpPr>
                <a:spLocks noChangeShapeType="1"/>
              </p:cNvSpPr>
              <p:nvPr/>
            </p:nvSpPr>
            <p:spPr bwMode="auto">
              <a:xfrm>
                <a:off x="3037" y="6721"/>
                <a:ext cx="161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781" name="Line 37"/>
              <p:cNvSpPr>
                <a:spLocks noChangeShapeType="1"/>
              </p:cNvSpPr>
              <p:nvPr/>
            </p:nvSpPr>
            <p:spPr bwMode="auto">
              <a:xfrm>
                <a:off x="3037" y="6721"/>
                <a:ext cx="1080" cy="720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 type="stealth" w="med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782" name="Line 38"/>
              <p:cNvSpPr>
                <a:spLocks noChangeShapeType="1"/>
              </p:cNvSpPr>
              <p:nvPr/>
            </p:nvSpPr>
            <p:spPr bwMode="auto">
              <a:xfrm flipH="1">
                <a:off x="3577" y="6361"/>
                <a:ext cx="180" cy="1080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 type="stealth" w="med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783" name="Line 39"/>
              <p:cNvSpPr>
                <a:spLocks noChangeShapeType="1"/>
              </p:cNvSpPr>
              <p:nvPr/>
            </p:nvSpPr>
            <p:spPr bwMode="auto">
              <a:xfrm>
                <a:off x="3757" y="6361"/>
                <a:ext cx="360" cy="1080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 type="stealth" w="med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784" name="Line 40"/>
              <p:cNvSpPr>
                <a:spLocks noChangeShapeType="1"/>
              </p:cNvSpPr>
              <p:nvPr/>
            </p:nvSpPr>
            <p:spPr bwMode="auto">
              <a:xfrm flipV="1">
                <a:off x="3037" y="6361"/>
                <a:ext cx="720" cy="360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 type="stealth" w="med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785" name="Line 41"/>
              <p:cNvSpPr>
                <a:spLocks noChangeShapeType="1"/>
              </p:cNvSpPr>
              <p:nvPr/>
            </p:nvSpPr>
            <p:spPr bwMode="auto">
              <a:xfrm flipV="1">
                <a:off x="3787" y="6166"/>
                <a:ext cx="540" cy="180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 type="stealth" w="med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786" name="Line 42"/>
              <p:cNvSpPr>
                <a:spLocks noChangeShapeType="1"/>
              </p:cNvSpPr>
              <p:nvPr/>
            </p:nvSpPr>
            <p:spPr bwMode="auto">
              <a:xfrm flipH="1">
                <a:off x="4117" y="6181"/>
                <a:ext cx="180" cy="126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787" name="Line 43"/>
              <p:cNvSpPr>
                <a:spLocks noChangeShapeType="1"/>
              </p:cNvSpPr>
              <p:nvPr/>
            </p:nvSpPr>
            <p:spPr bwMode="auto">
              <a:xfrm flipH="1">
                <a:off x="3577" y="7441"/>
                <a:ext cx="5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lg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788" name="Line 44"/>
              <p:cNvSpPr>
                <a:spLocks noChangeShapeType="1"/>
              </p:cNvSpPr>
              <p:nvPr/>
            </p:nvSpPr>
            <p:spPr bwMode="auto">
              <a:xfrm>
                <a:off x="4672" y="6706"/>
                <a:ext cx="1245" cy="540"/>
              </a:xfrm>
              <a:prstGeom prst="line">
                <a:avLst/>
              </a:prstGeom>
              <a:noFill/>
              <a:ln w="9525">
                <a:solidFill>
                  <a:srgbClr val="808000"/>
                </a:solidFill>
                <a:round/>
                <a:headEnd/>
                <a:tailEnd type="stealth" w="med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789" name="Text Box 45"/>
              <p:cNvSpPr txBox="1">
                <a:spLocks noChangeArrowheads="1"/>
              </p:cNvSpPr>
              <p:nvPr/>
            </p:nvSpPr>
            <p:spPr bwMode="auto">
              <a:xfrm>
                <a:off x="2752" y="6376"/>
                <a:ext cx="72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A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790" name="Text Box 46"/>
              <p:cNvSpPr txBox="1">
                <a:spLocks noChangeArrowheads="1"/>
              </p:cNvSpPr>
              <p:nvPr/>
            </p:nvSpPr>
            <p:spPr bwMode="auto">
              <a:xfrm>
                <a:off x="4477" y="6346"/>
                <a:ext cx="72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B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791" name="Text Box 47"/>
              <p:cNvSpPr txBox="1">
                <a:spLocks noChangeArrowheads="1"/>
              </p:cNvSpPr>
              <p:nvPr/>
            </p:nvSpPr>
            <p:spPr bwMode="auto">
              <a:xfrm>
                <a:off x="3532" y="8806"/>
                <a:ext cx="72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0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792" name="Text Box 48"/>
              <p:cNvSpPr txBox="1">
                <a:spLocks noChangeArrowheads="1"/>
              </p:cNvSpPr>
              <p:nvPr/>
            </p:nvSpPr>
            <p:spPr bwMode="auto">
              <a:xfrm>
                <a:off x="3112" y="7081"/>
                <a:ext cx="72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  <a:sym typeface="Symbol" pitchFamily="18" charset="2"/>
                  </a:rPr>
                  <a:t></a:t>
                </a:r>
                <a:r>
                  <a:rPr kumimoji="0" lang="en-US" sz="1100" b="0" i="1" u="none" strike="noStrike" cap="none" normalizeH="0" baseline="-2500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n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793" name="Text Box 49"/>
              <p:cNvSpPr txBox="1">
                <a:spLocks noChangeArrowheads="1"/>
              </p:cNvSpPr>
              <p:nvPr/>
            </p:nvSpPr>
            <p:spPr bwMode="auto">
              <a:xfrm>
                <a:off x="3547" y="6766"/>
                <a:ext cx="72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  <a:sym typeface="Symbol" pitchFamily="18" charset="2"/>
                  </a:rPr>
                  <a:t>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794" name="Text Box 50"/>
              <p:cNvSpPr txBox="1">
                <a:spLocks noChangeArrowheads="1"/>
              </p:cNvSpPr>
              <p:nvPr/>
            </p:nvSpPr>
            <p:spPr bwMode="auto">
              <a:xfrm>
                <a:off x="5557" y="6811"/>
                <a:ext cx="72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  <a:sym typeface="Symbol" pitchFamily="18" charset="2"/>
                  </a:rPr>
                  <a:t></a:t>
                </a:r>
                <a:r>
                  <a:rPr kumimoji="0" lang="en-US" sz="1100" b="0" i="1" u="none" strike="noStrike" cap="none" normalizeH="0" baseline="-2500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1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795" name="Text Box 51"/>
              <p:cNvSpPr txBox="1">
                <a:spLocks noChangeArrowheads="1"/>
              </p:cNvSpPr>
              <p:nvPr/>
            </p:nvSpPr>
            <p:spPr bwMode="auto">
              <a:xfrm>
                <a:off x="3682" y="5806"/>
                <a:ext cx="72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  <a:sym typeface="Symbol" pitchFamily="18" charset="2"/>
                  </a:rPr>
                  <a:t></a:t>
                </a:r>
                <a:r>
                  <a:rPr kumimoji="0" lang="en-US" sz="1100" b="0" i="1" u="none" strike="noStrike" cap="none" normalizeH="0" baseline="-2500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  <a:sym typeface="Symbol" pitchFamily="18" charset="2"/>
                  </a:rPr>
                  <a:t></a:t>
                </a:r>
                <a:endParaRPr kumimoji="0" lang="kk-KZ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796" name="Text Box 52"/>
              <p:cNvSpPr txBox="1">
                <a:spLocks noChangeArrowheads="1"/>
              </p:cNvSpPr>
              <p:nvPr/>
            </p:nvSpPr>
            <p:spPr bwMode="auto">
              <a:xfrm>
                <a:off x="3322" y="6136"/>
                <a:ext cx="72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V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797" name="Text Box 53"/>
              <p:cNvSpPr txBox="1">
                <a:spLocks noChangeArrowheads="1"/>
              </p:cNvSpPr>
              <p:nvPr/>
            </p:nvSpPr>
            <p:spPr bwMode="auto">
              <a:xfrm>
                <a:off x="3532" y="6076"/>
                <a:ext cx="72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C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798" name="Text Box 54"/>
              <p:cNvSpPr txBox="1">
                <a:spLocks noChangeArrowheads="1"/>
              </p:cNvSpPr>
              <p:nvPr/>
            </p:nvSpPr>
            <p:spPr bwMode="auto">
              <a:xfrm>
                <a:off x="3742" y="6211"/>
                <a:ext cx="72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  <a:sym typeface="Symbol" pitchFamily="18" charset="2"/>
                  </a:rPr>
                  <a:t></a:t>
                </a: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S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799" name="Text Box 55"/>
              <p:cNvSpPr txBox="1">
                <a:spLocks noChangeArrowheads="1"/>
              </p:cNvSpPr>
              <p:nvPr/>
            </p:nvSpPr>
            <p:spPr bwMode="auto">
              <a:xfrm>
                <a:off x="4192" y="5956"/>
                <a:ext cx="72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D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800" name="Text Box 56"/>
              <p:cNvSpPr txBox="1">
                <a:spLocks noChangeArrowheads="1"/>
              </p:cNvSpPr>
              <p:nvPr/>
            </p:nvSpPr>
            <p:spPr bwMode="auto">
              <a:xfrm>
                <a:off x="4012" y="7216"/>
                <a:ext cx="72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E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801" name="Text Box 57"/>
              <p:cNvSpPr txBox="1">
                <a:spLocks noChangeArrowheads="1"/>
              </p:cNvSpPr>
              <p:nvPr/>
            </p:nvSpPr>
            <p:spPr bwMode="auto">
              <a:xfrm>
                <a:off x="3937" y="9061"/>
                <a:ext cx="108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31803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1802" name="Object 58"/>
          <p:cNvGraphicFramePr>
            <a:graphicFrameLocks noChangeAspect="1"/>
          </p:cNvGraphicFramePr>
          <p:nvPr/>
        </p:nvGraphicFramePr>
        <p:xfrm>
          <a:off x="5652120" y="1268760"/>
          <a:ext cx="288032" cy="377060"/>
        </p:xfrm>
        <a:graphic>
          <a:graphicData uri="http://schemas.openxmlformats.org/presentationml/2006/ole">
            <p:oleObj spid="_x0000_s8224" name="Формула" r:id="rId3" imgW="177646" imgH="228402" progId="Equation.3">
              <p:embed/>
            </p:oleObj>
          </a:graphicData>
        </a:graphic>
      </p:graphicFrame>
      <p:sp>
        <p:nvSpPr>
          <p:cNvPr id="31805" name="Rectangle 6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1804" name="Object 60"/>
          <p:cNvGraphicFramePr>
            <a:graphicFrameLocks noChangeAspect="1"/>
          </p:cNvGraphicFramePr>
          <p:nvPr/>
        </p:nvGraphicFramePr>
        <p:xfrm>
          <a:off x="4355976" y="3501008"/>
          <a:ext cx="288032" cy="377060"/>
        </p:xfrm>
        <a:graphic>
          <a:graphicData uri="http://schemas.openxmlformats.org/presentationml/2006/ole">
            <p:oleObj spid="_x0000_s8225" name="Формула" r:id="rId4" imgW="177646" imgH="228402" progId="Equation.3">
              <p:embed/>
            </p:oleObj>
          </a:graphicData>
        </a:graphic>
      </p:graphicFrame>
      <p:sp>
        <p:nvSpPr>
          <p:cNvPr id="31807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1806" name="Object 62"/>
          <p:cNvGraphicFramePr>
            <a:graphicFrameLocks noChangeAspect="1"/>
          </p:cNvGraphicFramePr>
          <p:nvPr/>
        </p:nvGraphicFramePr>
        <p:xfrm>
          <a:off x="8172400" y="3861049"/>
          <a:ext cx="225189" cy="288032"/>
        </p:xfrm>
        <a:graphic>
          <a:graphicData uri="http://schemas.openxmlformats.org/presentationml/2006/ole">
            <p:oleObj spid="_x0000_s8226" name="Формула" r:id="rId5" imgW="139579" imgH="177646" progId="Equation.3">
              <p:embed/>
            </p:oleObj>
          </a:graphicData>
        </a:graphic>
      </p:graphicFrame>
      <p:sp>
        <p:nvSpPr>
          <p:cNvPr id="31809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1808" name="Object 64"/>
          <p:cNvGraphicFramePr>
            <a:graphicFrameLocks noChangeAspect="1"/>
          </p:cNvGraphicFramePr>
          <p:nvPr/>
        </p:nvGraphicFramePr>
        <p:xfrm>
          <a:off x="4283968" y="4149080"/>
          <a:ext cx="288032" cy="318035"/>
        </p:xfrm>
        <a:graphic>
          <a:graphicData uri="http://schemas.openxmlformats.org/presentationml/2006/ole">
            <p:oleObj spid="_x0000_s8227" name="Формула" r:id="rId6" imgW="152268" imgH="164957" progId="Equation.3">
              <p:embed/>
            </p:oleObj>
          </a:graphicData>
        </a:graphic>
      </p:graphicFrame>
      <p:graphicFrame>
        <p:nvGraphicFramePr>
          <p:cNvPr id="31811" name="Object 67"/>
          <p:cNvGraphicFramePr>
            <a:graphicFrameLocks noChangeAspect="1"/>
          </p:cNvGraphicFramePr>
          <p:nvPr/>
        </p:nvGraphicFramePr>
        <p:xfrm>
          <a:off x="7380312" y="4149080"/>
          <a:ext cx="287337" cy="317500"/>
        </p:xfrm>
        <a:graphic>
          <a:graphicData uri="http://schemas.openxmlformats.org/presentationml/2006/ole">
            <p:oleObj spid="_x0000_s8228" name="Формула" r:id="rId7" imgW="152268" imgH="164957" progId="Equation.3">
              <p:embed/>
            </p:oleObj>
          </a:graphicData>
        </a:graphic>
      </p:graphicFrame>
      <p:sp>
        <p:nvSpPr>
          <p:cNvPr id="31813" name="Rectangle 6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1812" name="Object 68"/>
          <p:cNvGraphicFramePr>
            <a:graphicFrameLocks noChangeAspect="1"/>
          </p:cNvGraphicFramePr>
          <p:nvPr/>
        </p:nvGraphicFramePr>
        <p:xfrm>
          <a:off x="5436096" y="4581128"/>
          <a:ext cx="1006475" cy="288925"/>
        </p:xfrm>
        <a:graphic>
          <a:graphicData uri="http://schemas.openxmlformats.org/presentationml/2006/ole">
            <p:oleObj spid="_x0000_s8229" name="Формула" r:id="rId8" imgW="863225" imgH="253890" progId="Equation.3">
              <p:embed/>
            </p:oleObj>
          </a:graphicData>
        </a:graphic>
      </p:graphicFrame>
      <p:sp>
        <p:nvSpPr>
          <p:cNvPr id="31815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1814" name="Object 70"/>
          <p:cNvGraphicFramePr>
            <a:graphicFrameLocks noChangeAspect="1"/>
          </p:cNvGraphicFramePr>
          <p:nvPr/>
        </p:nvGraphicFramePr>
        <p:xfrm>
          <a:off x="4572000" y="4941168"/>
          <a:ext cx="727935" cy="288032"/>
        </p:xfrm>
        <a:graphic>
          <a:graphicData uri="http://schemas.openxmlformats.org/presentationml/2006/ole">
            <p:oleObj spid="_x0000_s8230" name="Формула" r:id="rId9" imgW="444114" imgH="177646" progId="Equation.3">
              <p:embed/>
            </p:oleObj>
          </a:graphicData>
        </a:graphic>
      </p:graphicFrame>
      <p:sp>
        <p:nvSpPr>
          <p:cNvPr id="31817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1816" name="Object 72"/>
          <p:cNvGraphicFramePr>
            <a:graphicFrameLocks noChangeAspect="1"/>
          </p:cNvGraphicFramePr>
          <p:nvPr/>
        </p:nvGraphicFramePr>
        <p:xfrm>
          <a:off x="5508104" y="5013176"/>
          <a:ext cx="1379538" cy="236538"/>
        </p:xfrm>
        <a:graphic>
          <a:graphicData uri="http://schemas.openxmlformats.org/presentationml/2006/ole">
            <p:oleObj spid="_x0000_s8231" name="Формула" r:id="rId10" imgW="1320800" imgH="228600" progId="Equation.3">
              <p:embed/>
            </p:oleObj>
          </a:graphicData>
        </a:graphic>
      </p:graphicFrame>
      <p:sp>
        <p:nvSpPr>
          <p:cNvPr id="31819" name="Rectangle 7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1818" name="Object 74"/>
          <p:cNvGraphicFramePr>
            <a:graphicFrameLocks noChangeAspect="1"/>
          </p:cNvGraphicFramePr>
          <p:nvPr/>
        </p:nvGraphicFramePr>
        <p:xfrm>
          <a:off x="7164288" y="4941168"/>
          <a:ext cx="1006475" cy="419100"/>
        </p:xfrm>
        <a:graphic>
          <a:graphicData uri="http://schemas.openxmlformats.org/presentationml/2006/ole">
            <p:oleObj spid="_x0000_s8232" name="Формула" r:id="rId11" imgW="1002865" imgH="418918" progId="Equation.3">
              <p:embed/>
            </p:oleObj>
          </a:graphicData>
        </a:graphic>
      </p:graphicFrame>
      <p:sp>
        <p:nvSpPr>
          <p:cNvPr id="31821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1820" name="Object 76"/>
          <p:cNvGraphicFramePr>
            <a:graphicFrameLocks noChangeAspect="1"/>
          </p:cNvGraphicFramePr>
          <p:nvPr/>
        </p:nvGraphicFramePr>
        <p:xfrm>
          <a:off x="6444208" y="5517232"/>
          <a:ext cx="936625" cy="304800"/>
        </p:xfrm>
        <a:graphic>
          <a:graphicData uri="http://schemas.openxmlformats.org/presentationml/2006/ole">
            <p:oleObj spid="_x0000_s8233" name="Формула" r:id="rId12" imgW="876300" imgH="292100" progId="Equation.3">
              <p:embed/>
            </p:oleObj>
          </a:graphicData>
        </a:graphic>
      </p:graphicFrame>
      <p:grpSp>
        <p:nvGrpSpPr>
          <p:cNvPr id="31822" name="Group 78"/>
          <p:cNvGrpSpPr>
            <a:grpSpLocks noChangeAspect="1"/>
          </p:cNvGrpSpPr>
          <p:nvPr/>
        </p:nvGrpSpPr>
        <p:grpSpPr bwMode="auto">
          <a:xfrm>
            <a:off x="971600" y="4725144"/>
            <a:ext cx="1872208" cy="1143000"/>
            <a:chOff x="5726" y="3355"/>
            <a:chExt cx="1980" cy="1393"/>
          </a:xfrm>
        </p:grpSpPr>
        <p:sp>
          <p:nvSpPr>
            <p:cNvPr id="31823" name="AutoShape 79"/>
            <p:cNvSpPr>
              <a:spLocks noChangeAspect="1" noChangeArrowheads="1"/>
            </p:cNvSpPr>
            <p:nvPr/>
          </p:nvSpPr>
          <p:spPr bwMode="auto">
            <a:xfrm>
              <a:off x="5726" y="3355"/>
              <a:ext cx="1980" cy="1393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</a:srgbClr>
                </a:gs>
              </a:gsLst>
              <a:lin ang="5400000" scaled="1"/>
            </a:gra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k-KZ"/>
            </a:p>
          </p:txBody>
        </p:sp>
        <p:grpSp>
          <p:nvGrpSpPr>
            <p:cNvPr id="31824" name="Group 80"/>
            <p:cNvGrpSpPr>
              <a:grpSpLocks/>
            </p:cNvGrpSpPr>
            <p:nvPr/>
          </p:nvGrpSpPr>
          <p:grpSpPr bwMode="auto">
            <a:xfrm>
              <a:off x="5965" y="3439"/>
              <a:ext cx="1741" cy="1231"/>
              <a:chOff x="3936" y="5893"/>
              <a:chExt cx="2235" cy="1590"/>
            </a:xfrm>
          </p:grpSpPr>
          <p:sp>
            <p:nvSpPr>
              <p:cNvPr id="31825" name="AutoShape 81"/>
              <p:cNvSpPr>
                <a:spLocks noChangeArrowheads="1"/>
              </p:cNvSpPr>
              <p:nvPr/>
            </p:nvSpPr>
            <p:spPr bwMode="auto">
              <a:xfrm rot="-10800000">
                <a:off x="4220" y="6222"/>
                <a:ext cx="361" cy="1261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826" name="Line 82"/>
              <p:cNvSpPr>
                <a:spLocks noChangeShapeType="1"/>
              </p:cNvSpPr>
              <p:nvPr/>
            </p:nvSpPr>
            <p:spPr bwMode="auto">
              <a:xfrm>
                <a:off x="4581" y="6223"/>
                <a:ext cx="9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827" name="Line 83"/>
              <p:cNvSpPr>
                <a:spLocks noChangeShapeType="1"/>
              </p:cNvSpPr>
              <p:nvPr/>
            </p:nvSpPr>
            <p:spPr bwMode="auto">
              <a:xfrm>
                <a:off x="4581" y="6223"/>
                <a:ext cx="900" cy="1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828" name="Arc 84"/>
              <p:cNvSpPr>
                <a:spLocks/>
              </p:cNvSpPr>
              <p:nvPr/>
            </p:nvSpPr>
            <p:spPr bwMode="auto">
              <a:xfrm rot="-2473308">
                <a:off x="3936" y="6028"/>
                <a:ext cx="900" cy="90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829" name="Arc 85"/>
              <p:cNvSpPr>
                <a:spLocks/>
              </p:cNvSpPr>
              <p:nvPr/>
            </p:nvSpPr>
            <p:spPr bwMode="auto">
              <a:xfrm rot="-2564725">
                <a:off x="4313" y="6906"/>
                <a:ext cx="173" cy="174"/>
              </a:xfrm>
              <a:custGeom>
                <a:avLst/>
                <a:gdLst>
                  <a:gd name="G0" fmla="+- 0 0 0"/>
                  <a:gd name="G1" fmla="+- 20843 0 0"/>
                  <a:gd name="G2" fmla="+- 21600 0 0"/>
                  <a:gd name="T0" fmla="*/ 5667 w 20777"/>
                  <a:gd name="T1" fmla="*/ 0 h 20843"/>
                  <a:gd name="T2" fmla="*/ 20777 w 20777"/>
                  <a:gd name="T3" fmla="*/ 14938 h 20843"/>
                  <a:gd name="T4" fmla="*/ 0 w 20777"/>
                  <a:gd name="T5" fmla="*/ 20843 h 20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777" h="20843" fill="none" extrusionOk="0">
                    <a:moveTo>
                      <a:pt x="5667" y="-1"/>
                    </a:moveTo>
                    <a:cubicBezTo>
                      <a:pt x="12974" y="1986"/>
                      <a:pt x="18707" y="7654"/>
                      <a:pt x="20777" y="14937"/>
                    </a:cubicBezTo>
                  </a:path>
                  <a:path w="20777" h="20843" stroke="0" extrusionOk="0">
                    <a:moveTo>
                      <a:pt x="5667" y="-1"/>
                    </a:moveTo>
                    <a:cubicBezTo>
                      <a:pt x="12974" y="1986"/>
                      <a:pt x="18707" y="7654"/>
                      <a:pt x="20777" y="14937"/>
                    </a:cubicBezTo>
                    <a:lnTo>
                      <a:pt x="0" y="20843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830" name="Line 86"/>
              <p:cNvSpPr>
                <a:spLocks noChangeShapeType="1"/>
              </p:cNvSpPr>
              <p:nvPr/>
            </p:nvSpPr>
            <p:spPr bwMode="auto">
              <a:xfrm>
                <a:off x="5481" y="6223"/>
                <a:ext cx="0" cy="1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sm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831" name="Oval 87"/>
              <p:cNvSpPr>
                <a:spLocks noChangeArrowheads="1"/>
              </p:cNvSpPr>
              <p:nvPr/>
            </p:nvSpPr>
            <p:spPr bwMode="auto">
              <a:xfrm>
                <a:off x="4183" y="6185"/>
                <a:ext cx="68" cy="6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832" name="Oval 88"/>
              <p:cNvSpPr>
                <a:spLocks noChangeArrowheads="1"/>
              </p:cNvSpPr>
              <p:nvPr/>
            </p:nvSpPr>
            <p:spPr bwMode="auto">
              <a:xfrm>
                <a:off x="4543" y="6185"/>
                <a:ext cx="68" cy="6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833" name="Arc 89"/>
              <p:cNvSpPr>
                <a:spLocks/>
              </p:cNvSpPr>
              <p:nvPr/>
            </p:nvSpPr>
            <p:spPr bwMode="auto">
              <a:xfrm rot="2954427">
                <a:off x="4949" y="6183"/>
                <a:ext cx="156" cy="167"/>
              </a:xfrm>
              <a:custGeom>
                <a:avLst/>
                <a:gdLst>
                  <a:gd name="G0" fmla="+- 0 0 0"/>
                  <a:gd name="G1" fmla="+- 20064 0 0"/>
                  <a:gd name="G2" fmla="+- 21600 0 0"/>
                  <a:gd name="T0" fmla="*/ 8001 w 18778"/>
                  <a:gd name="T1" fmla="*/ 0 h 20064"/>
                  <a:gd name="T2" fmla="*/ 18778 w 18778"/>
                  <a:gd name="T3" fmla="*/ 9390 h 20064"/>
                  <a:gd name="T4" fmla="*/ 0 w 18778"/>
                  <a:gd name="T5" fmla="*/ 20064 h 20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778" h="20064" fill="none" extrusionOk="0">
                    <a:moveTo>
                      <a:pt x="8000" y="0"/>
                    </a:moveTo>
                    <a:cubicBezTo>
                      <a:pt x="12554" y="1816"/>
                      <a:pt x="16355" y="5127"/>
                      <a:pt x="18778" y="9389"/>
                    </a:cubicBezTo>
                  </a:path>
                  <a:path w="18778" h="20064" stroke="0" extrusionOk="0">
                    <a:moveTo>
                      <a:pt x="8000" y="0"/>
                    </a:moveTo>
                    <a:cubicBezTo>
                      <a:pt x="12554" y="1816"/>
                      <a:pt x="16355" y="5127"/>
                      <a:pt x="18778" y="9389"/>
                    </a:cubicBezTo>
                    <a:lnTo>
                      <a:pt x="0" y="20064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834" name="Text Box 90"/>
              <p:cNvSpPr txBox="1">
                <a:spLocks noChangeArrowheads="1"/>
              </p:cNvSpPr>
              <p:nvPr/>
            </p:nvSpPr>
            <p:spPr bwMode="auto">
              <a:xfrm>
                <a:off x="3951" y="6538"/>
                <a:ext cx="720" cy="54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R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835" name="Text Box 91"/>
              <p:cNvSpPr txBox="1">
                <a:spLocks noChangeArrowheads="1"/>
              </p:cNvSpPr>
              <p:nvPr/>
            </p:nvSpPr>
            <p:spPr bwMode="auto">
              <a:xfrm>
                <a:off x="4191" y="6553"/>
                <a:ext cx="720" cy="54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  <a:sym typeface="Symbol" pitchFamily="18" charset="2"/>
                  </a:rPr>
                  <a:t>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836" name="Text Box 92"/>
              <p:cNvSpPr txBox="1">
                <a:spLocks noChangeArrowheads="1"/>
              </p:cNvSpPr>
              <p:nvPr/>
            </p:nvSpPr>
            <p:spPr bwMode="auto">
              <a:xfrm>
                <a:off x="4131" y="5908"/>
                <a:ext cx="720" cy="54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  <a:sym typeface="Symbol" pitchFamily="18" charset="2"/>
                  </a:rPr>
                  <a:t></a:t>
                </a: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S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837" name="Text Box 93"/>
              <p:cNvSpPr txBox="1">
                <a:spLocks noChangeArrowheads="1"/>
              </p:cNvSpPr>
              <p:nvPr/>
            </p:nvSpPr>
            <p:spPr bwMode="auto">
              <a:xfrm>
                <a:off x="5181" y="5893"/>
                <a:ext cx="720" cy="54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V</a:t>
                </a:r>
                <a:r>
                  <a:rPr kumimoji="0" lang="kk-KZ" sz="1100" b="0" i="1" u="none" strike="noStrike" cap="none" normalizeH="0" baseline="-2500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1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838" name="Line 94"/>
              <p:cNvSpPr>
                <a:spLocks noChangeShapeType="1"/>
              </p:cNvSpPr>
              <p:nvPr/>
            </p:nvSpPr>
            <p:spPr bwMode="auto">
              <a:xfrm>
                <a:off x="5346" y="5967"/>
                <a:ext cx="18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sm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839" name="Text Box 95"/>
              <p:cNvSpPr txBox="1">
                <a:spLocks noChangeArrowheads="1"/>
              </p:cNvSpPr>
              <p:nvPr/>
            </p:nvSpPr>
            <p:spPr bwMode="auto">
              <a:xfrm>
                <a:off x="5136" y="6388"/>
                <a:ext cx="720" cy="54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V</a:t>
                </a:r>
                <a:r>
                  <a:rPr kumimoji="0" lang="kk-KZ" sz="1100" b="0" i="1" u="none" strike="noStrike" cap="none" normalizeH="0" baseline="-2500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2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840" name="Line 96"/>
              <p:cNvSpPr>
                <a:spLocks noChangeShapeType="1"/>
              </p:cNvSpPr>
              <p:nvPr/>
            </p:nvSpPr>
            <p:spPr bwMode="auto">
              <a:xfrm>
                <a:off x="5301" y="6463"/>
                <a:ext cx="18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sm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841" name="Text Box 97"/>
              <p:cNvSpPr txBox="1">
                <a:spLocks noChangeArrowheads="1"/>
              </p:cNvSpPr>
              <p:nvPr/>
            </p:nvSpPr>
            <p:spPr bwMode="auto">
              <a:xfrm>
                <a:off x="5451" y="6133"/>
                <a:ext cx="720" cy="54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  <a:sym typeface="Symbol" pitchFamily="18" charset="2"/>
                  </a:rPr>
                  <a:t></a:t>
                </a: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V</a:t>
                </a:r>
                <a:r>
                  <a:rPr kumimoji="0" lang="kk-KZ" sz="1100" b="0" i="1" u="none" strike="noStrike" cap="none" normalizeH="0" baseline="-2500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п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842" name="Line 98"/>
              <p:cNvSpPr>
                <a:spLocks noChangeShapeType="1"/>
              </p:cNvSpPr>
              <p:nvPr/>
            </p:nvSpPr>
            <p:spPr bwMode="auto">
              <a:xfrm>
                <a:off x="5661" y="6222"/>
                <a:ext cx="18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sm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k-KZ"/>
              </a:p>
            </p:txBody>
          </p:sp>
          <p:sp>
            <p:nvSpPr>
              <p:cNvPr id="31843" name="Text Box 99"/>
              <p:cNvSpPr txBox="1">
                <a:spLocks noChangeArrowheads="1"/>
              </p:cNvSpPr>
              <p:nvPr/>
            </p:nvSpPr>
            <p:spPr bwMode="auto">
              <a:xfrm>
                <a:off x="5016" y="6058"/>
                <a:ext cx="720" cy="540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11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  <a:sym typeface="Symbol" pitchFamily="18" charset="2"/>
                  </a:rPr>
                  <a:t></a:t>
                </a:r>
                <a:endParaRPr kumimoji="0" lang="kk-KZ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8666743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273"/>
    </mc:Choice>
    <mc:Fallback>
      <p:transition spd="slow" advTm="5273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800" dirty="0" smtClean="0"/>
              <a:t>Лектор</a:t>
            </a:r>
            <a:r>
              <a:rPr lang="ru-RU" dirty="0" smtClean="0"/>
              <a:t> </a:t>
            </a:r>
            <a:r>
              <a:rPr lang="ru-RU" sz="2800" dirty="0" err="1" smtClean="0"/>
              <a:t>Сайдуллаева</a:t>
            </a:r>
            <a:r>
              <a:rPr lang="ru-RU" sz="2800" dirty="0" smtClean="0"/>
              <a:t> </a:t>
            </a:r>
            <a:r>
              <a:rPr lang="ru-RU" sz="2800" dirty="0" err="1" smtClean="0"/>
              <a:t>Нурила</a:t>
            </a:r>
            <a:r>
              <a:rPr lang="ru-RU" sz="2800" dirty="0" smtClean="0"/>
              <a:t> </a:t>
            </a:r>
            <a:r>
              <a:rPr lang="ru-RU" sz="2800" dirty="0" err="1" smtClean="0"/>
              <a:t>Сайдуллаевна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kk-KZ" sz="2800" dirty="0" smtClean="0"/>
          </a:p>
          <a:p>
            <a:r>
              <a:rPr lang="kk-KZ" sz="2800" dirty="0" smtClean="0"/>
              <a:t>1- </a:t>
            </a:r>
            <a:r>
              <a:rPr lang="kk-KZ" sz="2800" dirty="0" smtClean="0"/>
              <a:t>дәріс : «Механикалық қозғалыстағы бейсызықтық элементтері»</a:t>
            </a:r>
            <a:endParaRPr lang="ru-RU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1219200"/>
            <a:ext cx="6275040" cy="4937760"/>
          </a:xfrm>
        </p:spPr>
        <p:txBody>
          <a:bodyPr>
            <a:normAutofit/>
          </a:bodyPr>
          <a:lstStyle/>
          <a:p>
            <a:r>
              <a:rPr lang="ru-RU" dirty="0" smtClean="0"/>
              <a:t>1)            ,</a:t>
            </a:r>
            <a:r>
              <a:rPr lang="sr-Cyrl-CS" dirty="0" smtClean="0"/>
              <a:t>           түзу сызықты бір қалыпты қозғалыс:</a:t>
            </a:r>
          </a:p>
          <a:p>
            <a:r>
              <a:rPr lang="sr-Cyrl-CS" dirty="0" smtClean="0"/>
              <a:t>2)                    ,            түзу сызықты бір қалыпты айнымалы (бір қалыпты үдемелі) қозғалыс. Егер            болса, онда                               ,             ,</a:t>
            </a:r>
          </a:p>
          <a:p>
            <a:endParaRPr lang="sr-Cyrl-CS" dirty="0" smtClean="0"/>
          </a:p>
          <a:p>
            <a:endParaRPr lang="sr-Cyrl-CS" dirty="0" smtClean="0"/>
          </a:p>
          <a:p>
            <a:r>
              <a:rPr lang="sr-Cyrl-CS" dirty="0" smtClean="0"/>
              <a:t>3)           ,                   - шеңбер бойымен бірқалыпты қозғалыс.</a:t>
            </a:r>
          </a:p>
          <a:p>
            <a:pPr lvl="0"/>
            <a:r>
              <a:rPr lang="sr-Cyrl-CS" dirty="0" smtClean="0"/>
              <a:t>4)           ,            - қисық сызықты бір қалыпты айнымалы қозғалыс.</a:t>
            </a:r>
            <a:endParaRPr lang="kk-KZ" dirty="0" smtClean="0"/>
          </a:p>
          <a:p>
            <a:endParaRPr lang="sr-Cyrl-CS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Қозғалыс түрлері:</a:t>
            </a: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kk-KZ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58" name="Group 2"/>
          <p:cNvGrpSpPr>
            <a:grpSpLocks/>
          </p:cNvGrpSpPr>
          <p:nvPr/>
        </p:nvGrpSpPr>
        <p:grpSpPr bwMode="auto">
          <a:xfrm>
            <a:off x="611560" y="1556792"/>
            <a:ext cx="1584176" cy="2060823"/>
            <a:chOff x="4432" y="1391"/>
            <a:chExt cx="2287" cy="2565"/>
          </a:xfrm>
        </p:grpSpPr>
        <p:sp>
          <p:nvSpPr>
            <p:cNvPr id="59" name="Line 3"/>
            <p:cNvSpPr>
              <a:spLocks noChangeShapeType="1"/>
            </p:cNvSpPr>
            <p:nvPr/>
          </p:nvSpPr>
          <p:spPr bwMode="auto">
            <a:xfrm>
              <a:off x="5609" y="1931"/>
              <a:ext cx="540" cy="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k-KZ"/>
            </a:p>
          </p:txBody>
        </p:sp>
        <p:sp>
          <p:nvSpPr>
            <p:cNvPr id="60" name="Freeform 4"/>
            <p:cNvSpPr>
              <a:spLocks/>
            </p:cNvSpPr>
            <p:nvPr/>
          </p:nvSpPr>
          <p:spPr bwMode="auto">
            <a:xfrm>
              <a:off x="4432" y="2147"/>
              <a:ext cx="1875" cy="945"/>
            </a:xfrm>
            <a:custGeom>
              <a:avLst/>
              <a:gdLst/>
              <a:ahLst/>
              <a:cxnLst>
                <a:cxn ang="0">
                  <a:pos x="0" y="945"/>
                </a:cxn>
                <a:cxn ang="0">
                  <a:pos x="660" y="165"/>
                </a:cxn>
                <a:cxn ang="0">
                  <a:pos x="1425" y="15"/>
                </a:cxn>
                <a:cxn ang="0">
                  <a:pos x="1875" y="255"/>
                </a:cxn>
              </a:cxnLst>
              <a:rect l="0" t="0" r="r" b="b"/>
              <a:pathLst>
                <a:path w="1875" h="945">
                  <a:moveTo>
                    <a:pt x="0" y="945"/>
                  </a:moveTo>
                  <a:cubicBezTo>
                    <a:pt x="110" y="815"/>
                    <a:pt x="423" y="320"/>
                    <a:pt x="660" y="165"/>
                  </a:cubicBezTo>
                  <a:cubicBezTo>
                    <a:pt x="897" y="10"/>
                    <a:pt x="1223" y="0"/>
                    <a:pt x="1425" y="15"/>
                  </a:cubicBezTo>
                  <a:cubicBezTo>
                    <a:pt x="1627" y="30"/>
                    <a:pt x="1781" y="205"/>
                    <a:pt x="1875" y="255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k-KZ"/>
            </a:p>
          </p:txBody>
        </p:sp>
        <p:sp>
          <p:nvSpPr>
            <p:cNvPr id="61" name="Line 5"/>
            <p:cNvSpPr>
              <a:spLocks noChangeShapeType="1"/>
            </p:cNvSpPr>
            <p:nvPr/>
          </p:nvSpPr>
          <p:spPr bwMode="auto">
            <a:xfrm flipV="1">
              <a:off x="4949" y="1856"/>
              <a:ext cx="720" cy="540"/>
            </a:xfrm>
            <a:prstGeom prst="line">
              <a:avLst/>
            </a:prstGeom>
            <a:noFill/>
            <a:ln w="9525">
              <a:solidFill>
                <a:srgbClr val="808000"/>
              </a:solidFill>
              <a:round/>
              <a:headEnd/>
              <a:tailEnd type="stealth" w="med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k-KZ"/>
            </a:p>
          </p:txBody>
        </p:sp>
        <p:sp>
          <p:nvSpPr>
            <p:cNvPr id="62" name="Line 6"/>
            <p:cNvSpPr>
              <a:spLocks noChangeShapeType="1"/>
            </p:cNvSpPr>
            <p:nvPr/>
          </p:nvSpPr>
          <p:spPr bwMode="auto">
            <a:xfrm flipV="1">
              <a:off x="5594" y="1631"/>
              <a:ext cx="480" cy="270"/>
            </a:xfrm>
            <a:prstGeom prst="line">
              <a:avLst/>
            </a:prstGeom>
            <a:noFill/>
            <a:ln w="9525">
              <a:solidFill>
                <a:srgbClr val="808000"/>
              </a:solidFill>
              <a:round/>
              <a:headEnd/>
              <a:tailEnd type="stealth" w="med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k-KZ"/>
            </a:p>
          </p:txBody>
        </p:sp>
        <p:sp>
          <p:nvSpPr>
            <p:cNvPr id="63" name="Line 7"/>
            <p:cNvSpPr>
              <a:spLocks noChangeShapeType="1"/>
            </p:cNvSpPr>
            <p:nvPr/>
          </p:nvSpPr>
          <p:spPr bwMode="auto">
            <a:xfrm>
              <a:off x="5054" y="2336"/>
              <a:ext cx="615" cy="945"/>
            </a:xfrm>
            <a:prstGeom prst="line">
              <a:avLst/>
            </a:prstGeom>
            <a:noFill/>
            <a:ln w="9525">
              <a:solidFill>
                <a:srgbClr val="808000"/>
              </a:solidFill>
              <a:round/>
              <a:headEnd/>
              <a:tailEnd type="stealth" w="med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k-KZ"/>
            </a:p>
          </p:txBody>
        </p:sp>
        <p:sp>
          <p:nvSpPr>
            <p:cNvPr id="64" name="Line 8"/>
            <p:cNvSpPr>
              <a:spLocks noChangeShapeType="1"/>
            </p:cNvSpPr>
            <p:nvPr/>
          </p:nvSpPr>
          <p:spPr bwMode="auto">
            <a:xfrm>
              <a:off x="5039" y="2336"/>
              <a:ext cx="1080" cy="540"/>
            </a:xfrm>
            <a:prstGeom prst="line">
              <a:avLst/>
            </a:prstGeom>
            <a:noFill/>
            <a:ln w="9525">
              <a:solidFill>
                <a:srgbClr val="808000"/>
              </a:solidFill>
              <a:round/>
              <a:headEnd/>
              <a:tailEnd type="stealth" w="med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k-KZ"/>
            </a:p>
          </p:txBody>
        </p:sp>
        <p:sp>
          <p:nvSpPr>
            <p:cNvPr id="65" name="Line 9"/>
            <p:cNvSpPr>
              <a:spLocks noChangeShapeType="1"/>
            </p:cNvSpPr>
            <p:nvPr/>
          </p:nvSpPr>
          <p:spPr bwMode="auto">
            <a:xfrm flipH="1">
              <a:off x="5609" y="2831"/>
              <a:ext cx="54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k-KZ"/>
            </a:p>
          </p:txBody>
        </p:sp>
        <p:sp>
          <p:nvSpPr>
            <p:cNvPr id="66" name="Text Box 10"/>
            <p:cNvSpPr txBox="1">
              <a:spLocks noChangeArrowheads="1"/>
            </p:cNvSpPr>
            <p:nvPr/>
          </p:nvSpPr>
          <p:spPr bwMode="auto">
            <a:xfrm>
              <a:off x="5669" y="1391"/>
              <a:ext cx="72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sz="11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  <a:sym typeface="Symbol" pitchFamily="18" charset="2"/>
                </a:rPr>
                <a:t></a:t>
              </a:r>
              <a:endParaRPr kumimoji="0" lang="kk-K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Text Box 11"/>
            <p:cNvSpPr txBox="1">
              <a:spLocks noChangeArrowheads="1"/>
            </p:cNvSpPr>
            <p:nvPr/>
          </p:nvSpPr>
          <p:spPr bwMode="auto">
            <a:xfrm>
              <a:off x="5129" y="1541"/>
              <a:ext cx="72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sz="11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  <a:sym typeface="Symbol" pitchFamily="18" charset="2"/>
                </a:rPr>
                <a:t></a:t>
              </a:r>
              <a:r>
                <a:rPr kumimoji="0" lang="kk-KZ" sz="1100" b="0" i="1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  <a:sym typeface="Symbol" pitchFamily="18" charset="2"/>
                </a:rPr>
                <a:t></a:t>
              </a:r>
              <a:endParaRPr kumimoji="0" lang="kk-K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8" name="Text Box 12"/>
            <p:cNvSpPr txBox="1">
              <a:spLocks noChangeArrowheads="1"/>
            </p:cNvSpPr>
            <p:nvPr/>
          </p:nvSpPr>
          <p:spPr bwMode="auto">
            <a:xfrm>
              <a:off x="5999" y="2546"/>
              <a:ext cx="72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sz="11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  <a:sym typeface="Symbol" pitchFamily="18" charset="2"/>
                </a:rPr>
                <a:t></a:t>
              </a:r>
              <a:endParaRPr kumimoji="0" lang="kk-K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9" name="Text Box 13"/>
            <p:cNvSpPr txBox="1">
              <a:spLocks noChangeArrowheads="1"/>
            </p:cNvSpPr>
            <p:nvPr/>
          </p:nvSpPr>
          <p:spPr bwMode="auto">
            <a:xfrm>
              <a:off x="5264" y="3041"/>
              <a:ext cx="72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sz="11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  <a:sym typeface="Symbol" pitchFamily="18" charset="2"/>
                </a:rPr>
                <a:t></a:t>
              </a:r>
              <a:r>
                <a:rPr kumimoji="0" lang="en-US" sz="1100" b="0" i="1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n</a:t>
              </a:r>
              <a:endParaRPr kumimoji="0" lang="kk-K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Text Box 14"/>
            <p:cNvSpPr txBox="1">
              <a:spLocks noChangeArrowheads="1"/>
            </p:cNvSpPr>
            <p:nvPr/>
          </p:nvSpPr>
          <p:spPr bwMode="auto">
            <a:xfrm>
              <a:off x="4991" y="3596"/>
              <a:ext cx="108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k-K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2825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2824" name="Object 56"/>
          <p:cNvGraphicFramePr>
            <a:graphicFrameLocks noChangeAspect="1"/>
          </p:cNvGraphicFramePr>
          <p:nvPr/>
        </p:nvGraphicFramePr>
        <p:xfrm>
          <a:off x="3131840" y="1268760"/>
          <a:ext cx="596900" cy="333375"/>
        </p:xfrm>
        <a:graphic>
          <a:graphicData uri="http://schemas.openxmlformats.org/presentationml/2006/ole">
            <p:oleObj spid="_x0000_s9257" name="Формула" r:id="rId3" imgW="406224" imgH="228501" progId="Equation.3">
              <p:embed/>
            </p:oleObj>
          </a:graphicData>
        </a:graphic>
      </p:graphicFrame>
      <p:sp>
        <p:nvSpPr>
          <p:cNvPr id="32827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2826" name="Object 58"/>
          <p:cNvGraphicFramePr>
            <a:graphicFrameLocks noChangeAspect="1"/>
          </p:cNvGraphicFramePr>
          <p:nvPr/>
        </p:nvGraphicFramePr>
        <p:xfrm>
          <a:off x="3851920" y="1196752"/>
          <a:ext cx="695077" cy="360040"/>
        </p:xfrm>
        <a:graphic>
          <a:graphicData uri="http://schemas.openxmlformats.org/presentationml/2006/ole">
            <p:oleObj spid="_x0000_s9258" name="Формула" r:id="rId4" imgW="444307" imgH="228501" progId="Equation.3">
              <p:embed/>
            </p:oleObj>
          </a:graphicData>
        </a:graphic>
      </p:graphicFrame>
      <p:sp>
        <p:nvSpPr>
          <p:cNvPr id="32829" name="Rectangle 6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2828" name="Object 60"/>
          <p:cNvGraphicFramePr>
            <a:graphicFrameLocks noChangeAspect="1"/>
          </p:cNvGraphicFramePr>
          <p:nvPr/>
        </p:nvGraphicFramePr>
        <p:xfrm>
          <a:off x="4355976" y="1772816"/>
          <a:ext cx="544991" cy="260648"/>
        </p:xfrm>
        <a:graphic>
          <a:graphicData uri="http://schemas.openxmlformats.org/presentationml/2006/ole">
            <p:oleObj spid="_x0000_s9259" name="Формула" r:id="rId5" imgW="368140" imgH="177723" progId="Equation.3">
              <p:embed/>
            </p:oleObj>
          </a:graphicData>
        </a:graphic>
      </p:graphicFrame>
      <p:sp>
        <p:nvSpPr>
          <p:cNvPr id="32831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2830" name="Object 62"/>
          <p:cNvGraphicFramePr>
            <a:graphicFrameLocks noChangeAspect="1"/>
          </p:cNvGraphicFramePr>
          <p:nvPr/>
        </p:nvGraphicFramePr>
        <p:xfrm>
          <a:off x="2987824" y="2060848"/>
          <a:ext cx="1353725" cy="332656"/>
        </p:xfrm>
        <a:graphic>
          <a:graphicData uri="http://schemas.openxmlformats.org/presentationml/2006/ole">
            <p:oleObj spid="_x0000_s9260" name="Формула" r:id="rId6" imgW="927100" imgH="228600" progId="Equation.3">
              <p:embed/>
            </p:oleObj>
          </a:graphicData>
        </a:graphic>
      </p:graphicFrame>
      <p:sp>
        <p:nvSpPr>
          <p:cNvPr id="32833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2832" name="Object 64"/>
          <p:cNvGraphicFramePr>
            <a:graphicFrameLocks noChangeAspect="1"/>
          </p:cNvGraphicFramePr>
          <p:nvPr/>
        </p:nvGraphicFramePr>
        <p:xfrm>
          <a:off x="4499992" y="2060848"/>
          <a:ext cx="642211" cy="332656"/>
        </p:xfrm>
        <a:graphic>
          <a:graphicData uri="http://schemas.openxmlformats.org/presentationml/2006/ole">
            <p:oleObj spid="_x0000_s9261" name="Формула" r:id="rId7" imgW="444307" imgH="228501" progId="Equation.3">
              <p:embed/>
            </p:oleObj>
          </a:graphicData>
        </a:graphic>
      </p:graphicFrame>
      <p:sp>
        <p:nvSpPr>
          <p:cNvPr id="32835" name="Rectangle 6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2834" name="Object 66"/>
          <p:cNvGraphicFramePr>
            <a:graphicFrameLocks noChangeAspect="1"/>
          </p:cNvGraphicFramePr>
          <p:nvPr/>
        </p:nvGraphicFramePr>
        <p:xfrm>
          <a:off x="4788024" y="2780928"/>
          <a:ext cx="625069" cy="360040"/>
        </p:xfrm>
        <a:graphic>
          <a:graphicData uri="http://schemas.openxmlformats.org/presentationml/2006/ole">
            <p:oleObj spid="_x0000_s9262" name="Формула" r:id="rId8" imgW="393529" imgH="228501" progId="Equation.3">
              <p:embed/>
            </p:oleObj>
          </a:graphicData>
        </a:graphic>
      </p:graphicFrame>
      <p:sp>
        <p:nvSpPr>
          <p:cNvPr id="32837" name="Rectangle 6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2836" name="Object 68"/>
          <p:cNvGraphicFramePr>
            <a:graphicFrameLocks noChangeAspect="1"/>
          </p:cNvGraphicFramePr>
          <p:nvPr/>
        </p:nvGraphicFramePr>
        <p:xfrm>
          <a:off x="3707904" y="3140968"/>
          <a:ext cx="1965325" cy="434975"/>
        </p:xfrm>
        <a:graphic>
          <a:graphicData uri="http://schemas.openxmlformats.org/presentationml/2006/ole">
            <p:oleObj spid="_x0000_s9263" name="Формула" r:id="rId9" imgW="1968500" imgH="444500" progId="Equation.3">
              <p:embed/>
            </p:oleObj>
          </a:graphicData>
        </a:graphic>
      </p:graphicFrame>
      <p:sp>
        <p:nvSpPr>
          <p:cNvPr id="32839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2838" name="Object 70"/>
          <p:cNvGraphicFramePr>
            <a:graphicFrameLocks noChangeAspect="1"/>
          </p:cNvGraphicFramePr>
          <p:nvPr/>
        </p:nvGraphicFramePr>
        <p:xfrm>
          <a:off x="5868144" y="3212976"/>
          <a:ext cx="912101" cy="288032"/>
        </p:xfrm>
        <a:graphic>
          <a:graphicData uri="http://schemas.openxmlformats.org/presentationml/2006/ole">
            <p:oleObj spid="_x0000_s9264" name="Формула" r:id="rId10" imgW="723586" imgH="228501" progId="Equation.3">
              <p:embed/>
            </p:oleObj>
          </a:graphicData>
        </a:graphic>
      </p:graphicFrame>
      <p:sp>
        <p:nvSpPr>
          <p:cNvPr id="32841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2840" name="Object 72"/>
          <p:cNvGraphicFramePr>
            <a:graphicFrameLocks noChangeAspect="1"/>
          </p:cNvGraphicFramePr>
          <p:nvPr/>
        </p:nvGraphicFramePr>
        <p:xfrm>
          <a:off x="4427984" y="3717032"/>
          <a:ext cx="1897063" cy="517525"/>
        </p:xfrm>
        <a:graphic>
          <a:graphicData uri="http://schemas.openxmlformats.org/presentationml/2006/ole">
            <p:oleObj spid="_x0000_s9265" name="Формула" r:id="rId11" imgW="1752600" imgH="482600" progId="Equation.3">
              <p:embed/>
            </p:oleObj>
          </a:graphicData>
        </a:graphic>
      </p:graphicFrame>
      <p:sp>
        <p:nvSpPr>
          <p:cNvPr id="32843" name="Rectangle 7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2842" name="Object 74"/>
          <p:cNvGraphicFramePr>
            <a:graphicFrameLocks noChangeAspect="1"/>
          </p:cNvGraphicFramePr>
          <p:nvPr/>
        </p:nvGraphicFramePr>
        <p:xfrm>
          <a:off x="3059832" y="4509120"/>
          <a:ext cx="685076" cy="360040"/>
        </p:xfrm>
        <a:graphic>
          <a:graphicData uri="http://schemas.openxmlformats.org/presentationml/2006/ole">
            <p:oleObj spid="_x0000_s9266" name="Формула" r:id="rId12" imgW="431613" imgH="228501" progId="Equation.3">
              <p:embed/>
            </p:oleObj>
          </a:graphicData>
        </a:graphic>
      </p:graphicFrame>
      <p:sp>
        <p:nvSpPr>
          <p:cNvPr id="32845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2844" name="Object 76"/>
          <p:cNvGraphicFramePr>
            <a:graphicFrameLocks noChangeAspect="1"/>
          </p:cNvGraphicFramePr>
          <p:nvPr/>
        </p:nvGraphicFramePr>
        <p:xfrm>
          <a:off x="3851920" y="4365104"/>
          <a:ext cx="1317663" cy="548680"/>
        </p:xfrm>
        <a:graphic>
          <a:graphicData uri="http://schemas.openxmlformats.org/presentationml/2006/ole">
            <p:oleObj spid="_x0000_s9267" name="Формула" r:id="rId13" imgW="1002865" imgH="418918" progId="Equation.3">
              <p:embed/>
            </p:oleObj>
          </a:graphicData>
        </a:graphic>
      </p:graphicFrame>
      <p:sp>
        <p:nvSpPr>
          <p:cNvPr id="32847" name="Rectangle 7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2846" name="Object 78"/>
          <p:cNvGraphicFramePr>
            <a:graphicFrameLocks noChangeAspect="1"/>
          </p:cNvGraphicFramePr>
          <p:nvPr/>
        </p:nvGraphicFramePr>
        <p:xfrm>
          <a:off x="3131840" y="5301208"/>
          <a:ext cx="543719" cy="360040"/>
        </p:xfrm>
        <a:graphic>
          <a:graphicData uri="http://schemas.openxmlformats.org/presentationml/2006/ole">
            <p:oleObj spid="_x0000_s9268" name="Формула" r:id="rId14" imgW="431613" imgH="228501" progId="Equation.3">
              <p:embed/>
            </p:oleObj>
          </a:graphicData>
        </a:graphic>
      </p:graphicFrame>
      <p:sp>
        <p:nvSpPr>
          <p:cNvPr id="32849" name="Rectangle 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k-KZ"/>
          </a:p>
        </p:txBody>
      </p:sp>
      <p:graphicFrame>
        <p:nvGraphicFramePr>
          <p:cNvPr id="32848" name="Object 80"/>
          <p:cNvGraphicFramePr>
            <a:graphicFrameLocks noChangeAspect="1"/>
          </p:cNvGraphicFramePr>
          <p:nvPr/>
        </p:nvGraphicFramePr>
        <p:xfrm>
          <a:off x="3923928" y="5301208"/>
          <a:ext cx="642211" cy="332656"/>
        </p:xfrm>
        <a:graphic>
          <a:graphicData uri="http://schemas.openxmlformats.org/presentationml/2006/ole">
            <p:oleObj spid="_x0000_s9269" name="Формула" r:id="rId15" imgW="444307" imgH="228501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42846038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226"/>
    </mc:Choice>
    <mc:Fallback>
      <p:transition spd="slow" advTm="5226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Материя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қозғалыс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Физиканың басқа ғылымдармен байланысы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Санақ жүйесі.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Траектория,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жол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ұзындығы, орын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ауыстыру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векторы.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Түзу сызықты қозғалыс.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Орташа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лездік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жылдамдық.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Үдеу.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Бірқалыпты және бірқалыпты айнымалы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қозғалыс, оның кинематикасы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Қисық сызықты қозғалыс, оның кинематикасы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Нормаль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 тангенциальды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үдеу.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Бақылау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сұрақтары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kk-KZ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0272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3744"/>
    </mc:Choice>
    <mc:Fallback>
      <p:transition spd="slow" advTm="37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8597931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Ұсынылатын әдебиеттер: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Жанабаев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З.Ж.,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Жангунов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О.Н.,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Бигожаев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О.Д. 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Бейсызык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физика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бастамалары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Қазақ университеті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2002 ж.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2.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Қойшыбаева Н. Механика,Молекулалық физика,Электромагнетизм.</a:t>
            </a:r>
          </a:p>
          <a:p>
            <a:pPr lvl="0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                        Алматы,2005ж.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                   3. Сайдуллаева Н.С. Жалпы физика курсы. Шымкент. ОҚМУ. 2016ж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4. Абдуллаев Ж. Физика курсы.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Алматы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Білімі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1994.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Жұбанов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Физиканың негізігі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заңдары.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Алматы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Мектеп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1989.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264816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0"/>
            <a:ext cx="8798114" cy="318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СТУДЕНТТЕРДІҢ ӨЗДІК ЖҰМЫСТАРЫНЫҢ ТАҚЫРЫПТАРЫ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Инерциалды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санақ жүйесі және бейсызықтық.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Консервативті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және  консервативтік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емес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кұштерді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бейсызықтық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теория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тұрғысынан зерттеу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9213035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kk-KZ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kk-KZ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kk-KZ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kk-KZ" sz="1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Дәрістің 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қсаты:</a:t>
            </a:r>
            <a:endParaRPr lang="kk-KZ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Табиғаттағы механикалық құбылыстардың  физикалық заңдылықтарын үйрету.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kk-KZ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Міндеті: </a:t>
            </a:r>
            <a:endParaRPr lang="kk-KZ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Табиғатта кездесетін физикалық мәселелерді шешу, критикалық жағдайларда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kk-KZ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шешім қабылдау қабілетін дамыту.</a:t>
            </a: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kk-KZ" dirty="0" smtClean="0"/>
          </a:p>
          <a:p>
            <a:pPr lvl="0"/>
            <a:r>
              <a:rPr lang="kk-KZ" dirty="0" smtClean="0"/>
              <a:t>1. Интербелсенді әдіс.</a:t>
            </a:r>
            <a:endParaRPr lang="ru-RU" dirty="0" smtClean="0"/>
          </a:p>
          <a:p>
            <a:pPr lvl="0"/>
            <a:r>
              <a:rPr lang="kk-KZ" dirty="0" smtClean="0"/>
              <a:t>2. Ақпараттық коммуникациялық технология    </a:t>
            </a:r>
          </a:p>
          <a:p>
            <a:pPr lvl="0"/>
            <a:r>
              <a:rPr lang="kk-KZ" dirty="0" smtClean="0"/>
              <a:t>    әдістері.</a:t>
            </a:r>
            <a:endParaRPr lang="ru-RU" dirty="0" smtClean="0"/>
          </a:p>
          <a:p>
            <a:pPr lvl="0"/>
            <a:r>
              <a:rPr lang="kk-KZ" dirty="0" smtClean="0"/>
              <a:t>3. Жобалау технологиясы әдісі. </a:t>
            </a:r>
            <a:endParaRPr lang="ru-RU" dirty="0" smtClean="0"/>
          </a:p>
          <a:p>
            <a:r>
              <a:rPr lang="kk-KZ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>Дәрісті өтуде қолданылатын педагогикалық әдістемелер.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1. Механика </a:t>
            </a:r>
            <a:r>
              <a:rPr lang="kk-KZ" dirty="0" smtClean="0"/>
              <a:t>және оның құрылымы</a:t>
            </a:r>
            <a:r>
              <a:rPr lang="ru-RU" dirty="0" smtClean="0"/>
              <a:t>. </a:t>
            </a:r>
            <a:r>
              <a:rPr lang="ru-RU" dirty="0" err="1" smtClean="0"/>
              <a:t>Механикадағы моделдер</a:t>
            </a:r>
            <a:r>
              <a:rPr lang="ru-RU" dirty="0" smtClean="0"/>
              <a:t>.</a:t>
            </a:r>
          </a:p>
          <a:p>
            <a:r>
              <a:rPr lang="ru-RU" dirty="0" smtClean="0"/>
              <a:t>2. </a:t>
            </a:r>
            <a:r>
              <a:rPr lang="ru-RU" dirty="0" err="1" smtClean="0"/>
              <a:t>Санақ жүйесі.</a:t>
            </a:r>
            <a:r>
              <a:rPr lang="ru-RU" dirty="0" smtClean="0"/>
              <a:t> </a:t>
            </a:r>
            <a:r>
              <a:rPr lang="ru-RU" dirty="0" err="1" smtClean="0"/>
              <a:t>Орын</a:t>
            </a:r>
            <a:r>
              <a:rPr lang="ru-RU" dirty="0" smtClean="0"/>
              <a:t> </a:t>
            </a:r>
            <a:r>
              <a:rPr lang="ru-RU" dirty="0" err="1" smtClean="0"/>
              <a:t>ауыстыру</a:t>
            </a:r>
            <a:r>
              <a:rPr lang="ru-RU" dirty="0" smtClean="0"/>
              <a:t> векторы, </a:t>
            </a:r>
            <a:r>
              <a:rPr lang="ru-RU" dirty="0" err="1" smtClean="0"/>
              <a:t>Жылдамдық </a:t>
            </a:r>
            <a:r>
              <a:rPr lang="ru-RU" dirty="0" smtClean="0"/>
              <a:t>, </a:t>
            </a:r>
            <a:r>
              <a:rPr lang="ru-RU" dirty="0" err="1" smtClean="0"/>
              <a:t>лездік</a:t>
            </a:r>
            <a:r>
              <a:rPr lang="ru-RU" dirty="0" smtClean="0"/>
              <a:t> </a:t>
            </a:r>
            <a:r>
              <a:rPr lang="ru-RU" dirty="0" err="1" smtClean="0"/>
              <a:t>жылдамдық.</a:t>
            </a:r>
            <a:r>
              <a:rPr lang="ru-RU" dirty="0" smtClean="0"/>
              <a:t> </a:t>
            </a:r>
            <a:r>
              <a:rPr lang="ru-RU" dirty="0" err="1" smtClean="0"/>
              <a:t>Үдеу.</a:t>
            </a:r>
            <a:endParaRPr lang="ru-RU" dirty="0" smtClean="0"/>
          </a:p>
          <a:p>
            <a:r>
              <a:rPr lang="ru-RU" dirty="0" smtClean="0"/>
              <a:t>3. </a:t>
            </a:r>
            <a:r>
              <a:rPr lang="ru-RU" dirty="0" err="1" smtClean="0"/>
              <a:t>Бейсызық теориясы</a:t>
            </a:r>
            <a:r>
              <a:rPr lang="ru-RU" dirty="0" smtClean="0"/>
              <a:t> </a:t>
            </a:r>
            <a:r>
              <a:rPr lang="ru-RU" dirty="0" err="1" smtClean="0"/>
              <a:t>тұрғысынан қозғалыс заңы.</a:t>
            </a:r>
            <a:endParaRPr lang="ru-RU" dirty="0" smtClean="0"/>
          </a:p>
          <a:p>
            <a:r>
              <a:rPr lang="ru-RU" dirty="0" smtClean="0"/>
              <a:t>4. </a:t>
            </a:r>
            <a:r>
              <a:rPr lang="ru-RU" dirty="0" err="1" smtClean="0"/>
              <a:t>Айналмалы</a:t>
            </a:r>
            <a:r>
              <a:rPr lang="ru-RU" dirty="0" smtClean="0"/>
              <a:t> </a:t>
            </a:r>
            <a:r>
              <a:rPr lang="ru-RU" dirty="0" err="1" smtClean="0"/>
              <a:t>қозғалыстың кинематикасының бейсызық элементтері</a:t>
            </a:r>
            <a:r>
              <a:rPr lang="ru-RU" dirty="0" smtClean="0"/>
              <a:t>.</a:t>
            </a:r>
          </a:p>
          <a:p>
            <a:r>
              <a:rPr lang="ru-RU" dirty="0" smtClean="0"/>
              <a:t>5. </a:t>
            </a:r>
            <a:r>
              <a:rPr lang="ru-RU" dirty="0" err="1" smtClean="0"/>
              <a:t>Қисық сызықты қозғалыстағы жылдамдық </a:t>
            </a:r>
            <a:r>
              <a:rPr lang="ru-RU" dirty="0" smtClean="0"/>
              <a:t>пен </a:t>
            </a:r>
            <a:r>
              <a:rPr lang="ru-RU" dirty="0" err="1" smtClean="0"/>
              <a:t>үдеудің ауытқушылығы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Дәріс сабағының мазмұны: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Метр (м)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вакуумда 1/299792458 с уақытта жарықтың өтетін жолының ұзындығы.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Килограмм (кг)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килограмм үлгісінің массасына тең (Париждің қасындағы Северде өлшемдер мен таразылар Халықаралық бюросында сақталып тұрған Платина-иридий цилиндрі).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Секунд (с)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цезий –13.3 атомының негізгі күйінің аса жіңішке екі деңгейі арасындағы өтуге сәйкес келетін 9192631770 сәулелену периодына тең уақыт. 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Ампер (А)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шексіз ұзын екі параллель  түзу және көлденең қимасы елеусіз аз өткізгіш арқылы өтетін өзгермейтін токтың күші, олар вакуумда бір-бірінен 1 м қашықтықта орналасқан, бұл өткізгіштердің әр метр ұзындығына   күш әсер етеді.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Кельвин (К)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судың үштік нүктесінің термодинамикалық температурасының 1/273,16 бөлігі.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Моль (моль)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Cyrl-CS" baseline="300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С көміртегі изотобының 12 г – да неше атом болса, сонша құрылымдық элементі бар жүйенің зат мөлшері.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Кандела (кд)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монохромат сәулелену жиілігі  герц шығаратын, оның бұл бағыттағы энергетикалық жарық күші 1/683 Вт/ср болатын, жарық көзінің берілген бағыттағы жарық күші.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47248" cy="1080120"/>
          </a:xfrm>
        </p:spPr>
        <p:txBody>
          <a:bodyPr>
            <a:noAutofit/>
          </a:bodyPr>
          <a:lstStyle/>
          <a:p>
            <a:pPr lvl="0"/>
            <a:r>
              <a:rPr lang="sr-Cyrl-CS" sz="1800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Халықаралық бірліктер жүйесі (СИ) (</a:t>
            </a:r>
            <a:r>
              <a:rPr lang="en-US" sz="1800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System International - SI</a:t>
            </a:r>
            <a:r>
              <a:rPr lang="sr-Cyrl-CS" sz="1800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).</a:t>
            </a:r>
            <a:r>
              <a:rPr lang="kk-KZ" sz="2000" dirty="0" smtClean="0"/>
              <a:t/>
            </a:r>
            <a:br>
              <a:rPr lang="kk-KZ" sz="2000" dirty="0" smtClean="0"/>
            </a:br>
            <a:endParaRPr lang="kk-KZ" sz="2000" dirty="0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8009869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8285"/>
    </mc:Choice>
    <mc:Fallback>
      <p:transition spd="slow" advTm="82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Радиан (рад)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шеңбердің екі радиусы арасындағы бұрыш, олардың арасындағы доғаның ұзындығы радиусқа тең.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Стерадиан (ср)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төбесі сфера центріндегі денелік бұрыш, ол сфера бетінде қабырғасы сфера радиусына тең квадрат ауданына тең бет ойып алады.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Туынды бірліктер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негізгі бірліктермен байланыстылығы физикалық заңдар негізінде тағайындалады. Мысалы, жылдамдықтың туынды бірлігі (1 м/с) бірқалыпты түзу сызықты қозғалыс формуласынан алынады  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ХБЖ жүйесінің қосымша бірліктері:</a:t>
            </a:r>
            <a:r>
              <a:rPr lang="kk-KZ" dirty="0" smtClean="0"/>
              <a:t/>
            </a:r>
            <a:br>
              <a:rPr lang="kk-KZ" dirty="0" smtClean="0"/>
            </a:br>
            <a:endParaRPr lang="kk-KZ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8995756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9453"/>
    </mc:Choice>
    <mc:Fallback>
      <p:transition spd="slow" advTm="94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Механика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физиканың бөлімі, ол механикалық қозғалыстың заңдылықтарын және сол қозғалысты жасайтын немесе өзгертетін себептерді зерттейді.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Механикалық қозғалыс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денелердің немесе олардың бөліктерінің кеңістікте орналасуының уақыт өткен сайын өзгеруі.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детте механика деп классикалық механиканы түсінеді; онда макроскопиялық денелердің қозғалысы қарастырылады, олардың жылдамдығы вакуумдегі жарық жылдамдығынан көп есе аз.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Жылдамдығы вакуумдегі жарық жылдамдығына жақын денелердің қозғалыс заңдарын релятивтік механика зерттейді.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Кванттық механика – атомдар мен элементар бөлшектер қозғалыс заңдарын зерттейді.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2200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Механика және оның құрылымы. Механикадағы моделдер.</a:t>
            </a:r>
            <a:r>
              <a:rPr lang="kk-KZ" dirty="0" smtClean="0"/>
              <a:t/>
            </a:r>
            <a:br>
              <a:rPr lang="kk-KZ" dirty="0" smtClean="0"/>
            </a:br>
            <a:endParaRPr lang="kk-KZ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497865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668"/>
    </mc:Choice>
    <mc:Fallback>
      <p:transition spd="slow" advTm="26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Кинематика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денелердің қозғалысын қарастырады, бірақ ол қозғалыстың себептерін қарастырмайды. 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– денелердің қозғалысын және ол қозғалыстың себептерін қарастырады. 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Статика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– денелер жүйесінің тепе-теңдік заңдарын қарастырады.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Механика, нақты мәселенің шартына байланысты, денелердің қозғалыстарын сипаттау үшін әр түрлі қарапайымдалған физикалық моделдерді пайдаланады: 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C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Механика бөлімдері:</a:t>
            </a:r>
            <a:r>
              <a:rPr lang="kk-KZ" dirty="0" smtClean="0"/>
              <a:t/>
            </a:r>
            <a:br>
              <a:rPr lang="kk-KZ" dirty="0" smtClean="0"/>
            </a:br>
            <a:endParaRPr lang="kk-KZ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518808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3916"/>
    </mc:Choice>
    <mc:Fallback>
      <p:transition spd="slow" advTm="39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0.7|0.7|0.7|0.6|0.7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3.2|0.7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6|0.7|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</TotalTime>
  <Words>1435</Words>
  <Application>Microsoft Office PowerPoint</Application>
  <PresentationFormat>Экран (4:3)</PresentationFormat>
  <Paragraphs>206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Волна</vt:lpstr>
      <vt:lpstr>Формула</vt:lpstr>
      <vt:lpstr>Слайд 1</vt:lpstr>
      <vt:lpstr>Лектор Сайдуллаева Нурила Сайдуллаевна </vt:lpstr>
      <vt:lpstr>Слайд 3</vt:lpstr>
      <vt:lpstr> Дәрісті өтуде қолданылатын педагогикалық әдістемелер. </vt:lpstr>
      <vt:lpstr>Дәріс сабағының мазмұны: </vt:lpstr>
      <vt:lpstr>Халықаралық бірліктер жүйесі (СИ) (System International - SI). </vt:lpstr>
      <vt:lpstr>ХБЖ жүйесінің қосымша бірліктері: </vt:lpstr>
      <vt:lpstr>Механика және оның құрылымы. Механикадағы моделдер. </vt:lpstr>
      <vt:lpstr>Механика бөлімдері: </vt:lpstr>
      <vt:lpstr>Слайд 10</vt:lpstr>
      <vt:lpstr> Санақ жүйесі. Траектория, жол ұзындығы, орын ауыстыру векторы.</vt:lpstr>
      <vt:lpstr>Санақ жүйесі</vt:lpstr>
      <vt:lpstr>Слайд 13</vt:lpstr>
      <vt:lpstr>Орын ауыстыру векторы  </vt:lpstr>
      <vt:lpstr>Жылдамдық</vt:lpstr>
      <vt:lpstr>Лездік жылдамдық</vt:lpstr>
      <vt:lpstr>Лездік жылдамдық</vt:lpstr>
      <vt:lpstr>Үдеу</vt:lpstr>
      <vt:lpstr>Үдеу</vt:lpstr>
      <vt:lpstr>Қозғалыс түрлері: </vt:lpstr>
      <vt:lpstr>Бақылау сұрақтары. </vt:lpstr>
      <vt:lpstr>Слайд 22</vt:lpstr>
      <vt:lpstr>Слайд 23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ҚАЗАҚСТАН РЕСПУБЛИКАСЫ БІЛІМ ЖӘНЕ ҒЫЛЫМ МИНИСТРЛІГІ   М.ӘУЕЗОВ атындағы ОҢТҮСТІК ҚАЗАҚСТАН МЕМЛЕКЕТТІК УНИВЕРСИТЕТІ</dc:title>
  <dc:creator>Mechta</dc:creator>
  <cp:lastModifiedBy>UKGU</cp:lastModifiedBy>
  <cp:revision>139</cp:revision>
  <dcterms:created xsi:type="dcterms:W3CDTF">2013-04-13T04:03:29Z</dcterms:created>
  <dcterms:modified xsi:type="dcterms:W3CDTF">2018-01-04T11:45:33Z</dcterms:modified>
</cp:coreProperties>
</file>