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63" r:id="rId3"/>
    <p:sldId id="262" r:id="rId4"/>
    <p:sldId id="259" r:id="rId5"/>
    <p:sldId id="264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739AC-E24D-45CD-92B0-042C379353C8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B94A5-B253-4A6C-8E04-7D9D9E76CE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24F150F-C8BF-4BFC-89A9-56E2FAEF4EB5}" type="datetimeFigureOut">
              <a:rPr lang="ru-RU" smtClean="0"/>
              <a:pPr/>
              <a:t>31.01.2010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2559ACF-ADC6-4BDD-9568-CEFC99036A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1%83%D1%89%D0%B5%D1%81%D1%82%D0%B2%D0%B8%D1%82%D0%B5%D0%BB%D1%8C%D0%BD%D0%BE%D0%B5" TargetMode="External"/><Relationship Id="rId13" Type="http://schemas.openxmlformats.org/officeDocument/2006/relationships/hyperlink" Target="http://ru.wikipedia.org/w/index.php?title=%D0%9E%D0%B4%D1%83%D1%88%D0%B5%D0%B2%D0%BB%D1%91%D0%BD%D0%BD%D0%BE%D1%81%D1%82%D1%8C_(%D0%B3%D1%80%D0%B0%D0%BC%D0%BC%D0%B0%D1%82%D0%B8%D0%BA%D0%B0)&amp;action=edit&amp;redlink=1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://ru.wikipedia.org/wiki/%D0%9B%D0%B5%D0%BA%D1%81%D0%B5%D0%BC%D0%B0" TargetMode="External"/><Relationship Id="rId12" Type="http://schemas.openxmlformats.org/officeDocument/2006/relationships/hyperlink" Target="http://ru.wikipedia.org/wiki/%D0%98%D0%BC%D1%8F_%D1%81%D0%BE%D0%B1%D1%81%D1%82%D0%B2%D0%B5%D0%BD%D0%BD%D0%BE%D0%B5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hyperlink" Target="http://ru.wikipedia.org/wiki/%D0%98%D0%BC%D1%8F" TargetMode="External"/><Relationship Id="rId11" Type="http://schemas.openxmlformats.org/officeDocument/2006/relationships/hyperlink" Target="http://ru.wikipedia.org/wiki/%D0%98%D0%BC%D1%8F_%D0%BD%D0%B0%D1%80%D0%B8%D1%86%D0%B0%D1%82%D0%B5%D0%BB%D1%8C%D0%BD%D0%BE%D0%B5" TargetMode="External"/><Relationship Id="rId5" Type="http://schemas.openxmlformats.org/officeDocument/2006/relationships/hyperlink" Target="http://ru.wikipedia.org/wiki/%D0%A7%D0%B0%D1%81%D1%82%D1%8C_%D1%80%D0%B5%D1%87%D0%B8" TargetMode="External"/><Relationship Id="rId15" Type="http://schemas.openxmlformats.org/officeDocument/2006/relationships/hyperlink" Target="http://ru.wikipedia.org/wiki/%D0%A0%D0%BE%D0%B4_(%D0%BB%D0%B8%D0%BD%D0%B3%D0%B2%D0%B8%D1%81%D1%82%D0%B8%D0%BA%D0%B0)" TargetMode="External"/><Relationship Id="rId10" Type="http://schemas.openxmlformats.org/officeDocument/2006/relationships/hyperlink" Target="http://ru.wikipedia.org/wiki/%D0%9F%D1%80%D0%B5%D0%B4%D0%BC%D0%B5%D1%82" TargetMode="External"/><Relationship Id="rId4" Type="http://schemas.openxmlformats.org/officeDocument/2006/relationships/hyperlink" Target="http://ru.wikipedia.org/w/index.php?title=%D0%97%D0%BD%D0%B0%D0%BC%D0%B5%D0%BD%D0%B0%D1%82%D0%B5%D0%BB%D1%8C%D0%BD%D1%8B%D0%B5&amp;action=edit&amp;redlink=1" TargetMode="External"/><Relationship Id="rId9" Type="http://schemas.openxmlformats.org/officeDocument/2006/relationships/hyperlink" Target="http://ru.wikipedia.org/wiki/%D0%A7%D0%B0%D1%81%D1%82%D0%B8_%D1%80%D0%B5%D1%87%D0%B8" TargetMode="External"/><Relationship Id="rId14" Type="http://schemas.openxmlformats.org/officeDocument/2006/relationships/hyperlink" Target="http://ru.wikipedia.org/wiki/%D0%A1%D0%BA%D0%BB%D0%BE%D0%BD%D0%B5%D0%BD%D0%B8%D0%B5_(%D0%BB%D0%B8%D0%BD%D0%B3%D0%B2%D0%B8%D1%81%D1%82%D0%B8%D0%BA%D0%B0)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3%D1%80%D0%B0%D0%BC%D0%BC%D0%B0%D1%82%D0%B8%D1%87%D0%B5%D1%81%D0%BA%D0%B8%D0%B5_%D0%BA%D0%B0%D1%82%D0%B5%D0%B3%D0%BE%D1%80%D0%B8%D0%B8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://ru.wikipedia.org/wiki/%D0%AD%D0%B2%D0%B5%D1%80%D0%B5%D1%81%D1%82" TargetMode="External"/><Relationship Id="rId12" Type="http://schemas.openxmlformats.org/officeDocument/2006/relationships/hyperlink" Target="http://ru.wikipedia.org/w/index.php?title=%D0%9E%D0%B4%D1%83%D1%88%D0%B5%D0%B2%D0%BB%D1%91%D0%BD%D0%BD%D0%BE%D1%81%D1%82%D1%8C&amp;action=edit&amp;redlink=1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hyperlink" Target="http://ru.wikipedia.org/wiki/%D0%90%D0%BC%D0%B5%D1%80%D0%B8%D0%BA%D0%B0" TargetMode="External"/><Relationship Id="rId11" Type="http://schemas.openxmlformats.org/officeDocument/2006/relationships/hyperlink" Target="http://ru.wikipedia.org/wiki/%D0%A7%D0%B8%D1%81%D0%BB%D0%BE_(%D0%BB%D0%B8%D0%BD%D0%B3%D0%B2%D0%B8%D1%81%D1%82%D0%B8%D0%BA%D0%B0)" TargetMode="External"/><Relationship Id="rId5" Type="http://schemas.openxmlformats.org/officeDocument/2006/relationships/hyperlink" Target="http://ru.wikipedia.org/wiki/%D0%98%D0%B2%D0%B0%D0%BD" TargetMode="External"/><Relationship Id="rId10" Type="http://schemas.openxmlformats.org/officeDocument/2006/relationships/hyperlink" Target="http://ru.wikipedia.org/wiki/%D0%9F%D0%B0%D0%B4%D0%B5%D0%B6" TargetMode="External"/><Relationship Id="rId4" Type="http://schemas.openxmlformats.org/officeDocument/2006/relationships/hyperlink" Target="http://ru.wikipedia.org/wiki/%D0%98%D0%BC%D1%8F_%D1%81%D0%BE%D0%B1%D1%81%D1%82%D0%B2%D0%B5%D0%BD%D0%BD%D0%BE%D0%B5" TargetMode="External"/><Relationship Id="rId9" Type="http://schemas.openxmlformats.org/officeDocument/2006/relationships/hyperlink" Target="http://ru.wikipedia.org/wiki/%D0%A0%D0%BE%D0%B4_(%D0%BB%D0%B8%D0%BD%D0%B3%D0%B2%D0%B8%D1%81%D1%82%D0%B8%D0%BA%D0%B0)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A%D0%BB%D0%BE%D0%BD%D0%B5%D0%BD%D0%B8%D0%B5_(%D0%BB%D0%B8%D0%BD%D0%B3%D0%B2%D0%B8%D1%81%D1%82%D0%B8%D0%BA%D0%B0)" TargetMode="External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C:\Documents and Settings\Комп 1\Мои документы\Downloads\1290620131_0_21719_9a59982c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4604" y="0"/>
            <a:ext cx="9248604" cy="62150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857233"/>
            <a:ext cx="8101042" cy="272513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accent2">
                    <a:lumMod val="75000"/>
                  </a:schemeClr>
                </a:solidFill>
              </a:rPr>
              <a:t>Имя существительное</a:t>
            </a:r>
            <a:endParaRPr lang="ru-RU" sz="7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Выполнила</a:t>
            </a:r>
            <a:r>
              <a:rPr lang="kk-KZ" b="1" dirty="0" smtClean="0">
                <a:solidFill>
                  <a:srgbClr val="7030A0"/>
                </a:solidFill>
              </a:rPr>
              <a:t>: </a:t>
            </a:r>
            <a:r>
              <a:rPr lang="kk-KZ" b="1" u="sng" dirty="0" smtClean="0">
                <a:solidFill>
                  <a:srgbClr val="7030A0"/>
                </a:solidFill>
              </a:rPr>
              <a:t>Калыкулова Э.</a:t>
            </a:r>
          </a:p>
          <a:p>
            <a:r>
              <a:rPr lang="kk-KZ" b="1" dirty="0" smtClean="0">
                <a:solidFill>
                  <a:srgbClr val="7030A0"/>
                </a:solidFill>
              </a:rPr>
              <a:t>Группа : </a:t>
            </a:r>
            <a:r>
              <a:rPr lang="kk-KZ" b="1" u="sng" dirty="0" smtClean="0">
                <a:solidFill>
                  <a:srgbClr val="7030A0"/>
                </a:solidFill>
              </a:rPr>
              <a:t>ФИ -10-13к1</a:t>
            </a:r>
          </a:p>
          <a:p>
            <a:r>
              <a:rPr lang="kk-KZ" b="1" dirty="0" smtClean="0">
                <a:solidFill>
                  <a:srgbClr val="7030A0"/>
                </a:solidFill>
              </a:rPr>
              <a:t>Приняла: </a:t>
            </a:r>
            <a:r>
              <a:rPr lang="kk-KZ" b="1" u="sng" dirty="0" smtClean="0">
                <a:solidFill>
                  <a:srgbClr val="7030A0"/>
                </a:solidFill>
              </a:rPr>
              <a:t>Тогатай М</a:t>
            </a:r>
            <a:r>
              <a:rPr lang="kk-KZ" u="sng" dirty="0" smtClean="0">
                <a:solidFill>
                  <a:srgbClr val="00B050"/>
                </a:solidFill>
              </a:rPr>
              <a:t>.</a:t>
            </a:r>
            <a:endParaRPr lang="ru-RU" u="sng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b="5568"/>
          <a:stretch>
            <a:fillRect/>
          </a:stretch>
        </p:blipFill>
        <p:spPr bwMode="auto">
          <a:xfrm>
            <a:off x="-642938" y="0"/>
            <a:ext cx="10501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8"/>
          <p:cNvSpPr txBox="1">
            <a:spLocks noChangeArrowheads="1"/>
          </p:cNvSpPr>
          <p:nvPr/>
        </p:nvSpPr>
        <p:spPr bwMode="auto">
          <a:xfrm>
            <a:off x="2535238" y="22240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2895600" y="33766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28604"/>
            <a:ext cx="835824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Имя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существи́тельное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существительное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 —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Знаменательные (страница отсутствует)"/>
              </a:rPr>
              <a:t>знаменательная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(самостоятельная)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Часть речи"/>
              </a:rPr>
              <a:t>часть речи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принадлежащая к категории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Имя"/>
              </a:rPr>
              <a:t>имени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и классу полнозначных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 tooltip="Лексема"/>
              </a:rPr>
              <a:t>лексем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включающих в себя названия предметов и одушевлённых существ и может выступать в предложении в функциях подлежащего и дополнения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/>
              </a:rPr>
              <a:t>[1]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В русском языке — самостоятельная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9" tooltip="Части речи"/>
              </a:rPr>
              <a:t>часть речи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обозначающая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0" tooltip="Предмет"/>
              </a:rPr>
              <a:t>предмет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и отвечающая на вопрос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«кто?»/«что?»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Одна из основных лексических категорий; в предложениях существительное, как правило, выступает в роли подлежащего или дополнения, а также обстоятельства и сказуемого.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Существительное называет предметы в широком смысле слова; это — названия вещей (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стол, стена, окно, ножницы, сани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), лиц (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ребенок, девочка, юноша, женщина, человек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), веществ (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крупа, мука, сахар, сливки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), живых существ и организмов (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кошка, собака, ворона, дятел, змея, окунь, щука; бактерия, вирус, микроб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), фактов, событий, явлений (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пожар, спектакль, беседа, каникулы, печаль, страх, радость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), а также качеств, свойств, действий, состояний (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доброта, глупость, синева, бег, решение, толкотня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Постоянные признаки имени существительного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Нарицательность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1" tooltip="Имя нарицательное"/>
              </a:rPr>
              <a:t>Имя нарицательное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или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2" tooltip="Имя собственное"/>
              </a:rPr>
              <a:t>имя собственное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3" tooltip="Одушевлённость (грамматика) (страница отсутствует)"/>
              </a:rPr>
              <a:t>Одушевлённость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Разряд (конкретное, вещественное, абстрактное, собирательное)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4" tooltip="Склонение (лингвистика)"/>
              </a:rPr>
              <a:t>Склонение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5" tooltip="Род (лингвистика)"/>
              </a:rPr>
              <a:t>Род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6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0"/>
          <p:cNvSpPr txBox="1">
            <a:spLocks noChangeArrowheads="1"/>
          </p:cNvSpPr>
          <p:nvPr/>
        </p:nvSpPr>
        <p:spPr bwMode="auto">
          <a:xfrm>
            <a:off x="3543300" y="34480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20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Прямоугольник 6"/>
          <p:cNvSpPr>
            <a:spLocks noChangeArrowheads="1"/>
          </p:cNvSpPr>
          <p:nvPr/>
        </p:nvSpPr>
        <p:spPr bwMode="auto">
          <a:xfrm>
            <a:off x="1000125" y="714375"/>
            <a:ext cx="71437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dirty="0"/>
          </a:p>
          <a:p>
            <a:r>
              <a:rPr lang="ru-RU" sz="1600" dirty="0"/>
              <a:t>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714357"/>
            <a:ext cx="77153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Существительные нарицательные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служат общим наименованием класса единичных предметов: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статья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компьютер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и т. д.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Переход нарицательных имён в собственные сопровождается утратой именем языкового понятия (например, «Десна» от «десна» — «правая»). Н. и. бывают конкретные (стол), неконкретные или сложно понятийные (любовь), вещественные, или материальные (сахар), и собирательные (студенчество).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Имя собственное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Основная статья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 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Имя собственное"/>
              </a:rPr>
              <a:t>Имя собственное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Существительные собственные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служат наименованием конкретного предмета, выделяемого из класса однородных: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Иван"/>
              </a:rPr>
              <a:t>Иван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Америка"/>
              </a:rPr>
              <a:t>Америка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 tooltip="Эверест"/>
              </a:rPr>
              <a:t>Эверест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Грамматика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Имя существительное обладает рядом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 tooltip="Грамматические категории"/>
              </a:rPr>
              <a:t>атрибутов (именных классов)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число которых в разных языках различно. Такими атрибутами могут являться:</a:t>
            </a:r>
          </a:p>
          <a:p>
            <a:pPr lvl="0"/>
            <a:r>
              <a:rPr lang="ru-RU" dirty="0" smtClean="0">
                <a:hlinkClick r:id="rId9" tooltip="Род (лингвистика)"/>
              </a:rPr>
              <a:t>род</a:t>
            </a:r>
            <a:r>
              <a:rPr lang="ru-RU" dirty="0" smtClean="0"/>
              <a:t> (мужской род, женский род, средний род, также бывают существительные общего и обоюдного родов);</a:t>
            </a:r>
          </a:p>
          <a:p>
            <a:pPr lvl="0"/>
            <a:r>
              <a:rPr lang="ru-RU" dirty="0" smtClean="0">
                <a:hlinkClick r:id="rId10" tooltip="Падеж"/>
              </a:rPr>
              <a:t>падеж</a:t>
            </a:r>
            <a:r>
              <a:rPr lang="ru-RU" dirty="0" smtClean="0"/>
              <a:t> (именительный, родительный, дательный, винительный, творительный, предложный);</a:t>
            </a:r>
          </a:p>
          <a:p>
            <a:pPr lvl="0"/>
            <a:r>
              <a:rPr lang="ru-RU" dirty="0" smtClean="0">
                <a:hlinkClick r:id="rId11" tooltip="Число (лингвистика)"/>
              </a:rPr>
              <a:t>число</a:t>
            </a:r>
            <a:r>
              <a:rPr lang="ru-RU" dirty="0" smtClean="0"/>
              <a:t> (единственное, множественное);</a:t>
            </a:r>
          </a:p>
          <a:p>
            <a:pPr lvl="0"/>
            <a:r>
              <a:rPr lang="ru-RU" dirty="0" smtClean="0">
                <a:hlinkClick r:id="rId12" tooltip="Одушевлённость (страница отсутствует)"/>
              </a:rPr>
              <a:t>одушевлённость</a:t>
            </a:r>
            <a:r>
              <a:rPr lang="ru-RU" dirty="0" smtClean="0"/>
              <a:t>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45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8692803" cy="5693997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00034" y="285728"/>
            <a:ext cx="835824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Набор этих характеристик определяет парадигму словоизменения, называемого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Склонение (лингвистика)"/>
              </a:rPr>
              <a:t>склонением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Все существительные имеют одно из 3 склонений: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Существительные 1 склонения — существительные мужского и женского рода с окончанием в именительном падеже единственного числа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-а, -я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например,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папа, мама, семья.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Существительные 2 склонения — существительные мужского и среднего рода с окончанием в именительном падеже единственного числа: нулевое окончание для мужского рода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нулевое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или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-о, -е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для среднего рода, например,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окно, голубь, стол.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Существительные 3 склонения — существительные женского рода, имеющие в форме именительного падежа единственного числа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нулевое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окончание, например,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мышь, шаль, ложь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Слова, оканчивающиеся на -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-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-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(например,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санаторий, акватория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), изменяются по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 склонению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Также есть существительные разносклоняемые, не подчиняются общим правилам ни одного из склонений: например, существительные, оканчивающиеся на -мя (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время, семя, племя, бремя, стремя, темя, знамя, пламя, вымя, имя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и существительные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дитя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Ещё одним грамматическим признаком существительного является одушевлённость/неодушевлённость. В русском языке слова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мертвец, покойник, кукла, неваляшка, матрешка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и некоторые другие являются одушевлёнными. Притом слово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труп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относится к числу неодушевлённых. Существуют также окказионально-одушевлённые существительные. Например: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реке не было раков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но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ел раки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0"/>
          <p:cNvSpPr txBox="1">
            <a:spLocks noChangeArrowheads="1"/>
          </p:cNvSpPr>
          <p:nvPr/>
        </p:nvSpPr>
        <p:spPr bwMode="auto">
          <a:xfrm>
            <a:off x="3543300" y="34480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20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Прямоугольник 6"/>
          <p:cNvSpPr>
            <a:spLocks noChangeArrowheads="1"/>
          </p:cNvSpPr>
          <p:nvPr/>
        </p:nvSpPr>
        <p:spPr bwMode="auto">
          <a:xfrm>
            <a:off x="1000125" y="714375"/>
            <a:ext cx="71437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dirty="0"/>
          </a:p>
          <a:p>
            <a:r>
              <a:rPr lang="ru-RU" sz="1600" dirty="0"/>
              <a:t> 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57166"/>
            <a:ext cx="72866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Одушевленные и неодушевленные имена существительные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Существительные имеют постоянный морфологический признак одушевленности.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Признак одушевленности существительных тесно связан с понятием живое / неживое. Тем не менее одушевленность является не разрядом по значению, а собственно морфологическим признаком.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 морфологические признаки характеризуются тем, что они имеют типизированное формальное выражение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выражаются формообразующими морфемами (окончаниями или формообразующими суффиксами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см.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морфемику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 Морфологические признаки слов могут выражаться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внутрисловно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формообразующими морфемами самого слова (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стол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-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 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стол-ы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внесловно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формообразующими морфемами согласуемых слов (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нов-ое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пальто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нов-ые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пальто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Оба этих средства выражения могут быть представлены вместе. В этом случае одно грамматическое значение выражается в предложении несколько раз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внутрисловно, 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внесловно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нов-ый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стол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-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 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нов-ые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стол-ы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Одушевленность как морфологический признак также имеет формальные средства выражения. Во-первых, одушевленность / неодушевленность выражается окончаниями самого существительного: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одушевленные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существительные имеют совпадающие окончания мн. числа В.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п. и Р.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п., а для существительных муж. рода это распространяется и на ед. число;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неодушевленные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существительные имеют совпадающие окончания мн. числа В.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п. и И.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п., а для существительных муж. рода это распространяется и на ед. число.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45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291" y="214290"/>
            <a:ext cx="8722427" cy="6286543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71934" y="5964762"/>
          <a:ext cx="4857784" cy="723519"/>
        </p:xfrm>
        <a:graphic>
          <a:graphicData uri="http://schemas.openxmlformats.org/drawingml/2006/table">
            <a:tbl>
              <a:tblPr/>
              <a:tblGrid>
                <a:gridCol w="2428892"/>
                <a:gridCol w="2428892"/>
              </a:tblGrid>
              <a:tr h="1697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мужской</a:t>
                      </a:r>
                      <a:endParaRPr lang="ru-RU" sz="105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1" dirty="0" err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нов-ый</a:t>
                      </a:r>
                      <a:r>
                        <a:rPr lang="ru-RU" sz="1050" b="1" i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ученик </a:t>
                      </a:r>
                      <a:r>
                        <a:rPr lang="ru-RU" sz="1050" b="1" i="1" dirty="0" err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приехал</a:t>
                      </a:r>
                      <a:r>
                        <a:rPr lang="ru-RU" sz="1050" b="1" dirty="0" err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-</a:t>
                      </a:r>
                      <a:endParaRPr lang="ru-RU" sz="105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7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 smtClean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женсий</a:t>
                      </a:r>
                      <a:endParaRPr lang="ru-RU" sz="105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1" dirty="0" err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нов-ая</a:t>
                      </a:r>
                      <a:r>
                        <a:rPr lang="ru-RU" sz="1050" b="1" i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ученица </a:t>
                      </a:r>
                      <a:r>
                        <a:rPr lang="ru-RU" sz="1050" b="1" i="1" dirty="0" err="1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приехал-а</a:t>
                      </a:r>
                      <a:endParaRPr lang="ru-RU" sz="105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7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Arial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1" dirty="0" err="1">
                          <a:latin typeface="Arial"/>
                          <a:ea typeface="Times New Roman"/>
                          <a:cs typeface="Times New Roman"/>
                        </a:rPr>
                        <a:t>больш-ое</a:t>
                      </a:r>
                      <a:r>
                        <a:rPr lang="ru-RU" sz="1050" b="1" i="1" dirty="0">
                          <a:latin typeface="Arial"/>
                          <a:ea typeface="Times New Roman"/>
                          <a:cs typeface="Times New Roman"/>
                        </a:rPr>
                        <a:t> окно </a:t>
                      </a:r>
                      <a:r>
                        <a:rPr lang="ru-RU" sz="1050" b="1" i="1" dirty="0" err="1">
                          <a:latin typeface="Arial"/>
                          <a:ea typeface="Times New Roman"/>
                          <a:cs typeface="Times New Roman"/>
                        </a:rPr>
                        <a:t>раскрыт-о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57158" y="214291"/>
            <a:ext cx="814393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Род как морфологический признак существительного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Существительные имеют постоянный морфологический признак рода и относятся к мужскому, женскому или среднему роду.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Основное выражение морфологического рода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внесловное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окончания согласуемых с существительным прилагательных, причастий в позиции определения и слов с непостоянным признаком рода в позиции сказуемого, в первую очередь глагола в прошедшем времени или условном наклонении, а также краткого прилагательного или причастия.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мужскому, женскому и среднему роду относятся слова со следующей сочетаемостью: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Некоторые существительные с окончанием -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а,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обозначающие признаки, свойства лиц, в И.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п. имеют двойную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охарактеризованность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 роду в зависимости от пола обозначаемого лица: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твой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-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невежа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пришел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-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тво-я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невежа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пришл-а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Такие существительные относят 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общему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роду.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Есть в русском языке существительные, обозначающие название лица по профессии, которые при обозначении лица мужского пола выступают как слова мужского рода, т.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е. присоединяют согласованные слова с окончаниями мужского рода; когда же они обозначают лицо женского пола, определение употребляется в мужском роде, а сказуемое употребляется в женском роде (преимущественно в разговорной речи):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нов-ый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врач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пришел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-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(мужчина),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нов-ый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врач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пришл-а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(женщина).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Эти слова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кандидаты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общий род, их род иногда называют переходным к общему, однако в словарях они охарактеризованы как слова мужского рода.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русском языке имеется около 150 слов с колебанием по роду, например: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кофе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мужской / средний род,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шампунь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мужской / женский род.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Существительные только множественного числа (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сливки, ножницы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не относятся ни к одному из родов, поскольку во множественном числе формальные различия между существительными разных родов не выражены (ср.: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парт-ы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—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стол-ы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</TotalTime>
  <Words>122</Words>
  <Application>Microsoft Office PowerPoint</Application>
  <PresentationFormat>Экран (4:3)</PresentationFormat>
  <Paragraphs>67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Открытая</vt:lpstr>
      <vt:lpstr>Имя существительное</vt:lpstr>
      <vt:lpstr>Слайд 2</vt:lpstr>
      <vt:lpstr>Слайд 3</vt:lpstr>
      <vt:lpstr>Слайд 4</vt:lpstr>
      <vt:lpstr>Слайд 5</vt:lpstr>
      <vt:lpstr>Слайд 6</vt:lpstr>
    </vt:vector>
  </TitlesOfParts>
  <Company>Аленушка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существительное</dc:title>
  <dc:creator>Комп 1</dc:creator>
  <cp:lastModifiedBy>Комп 1</cp:lastModifiedBy>
  <cp:revision>4</cp:revision>
  <dcterms:created xsi:type="dcterms:W3CDTF">2010-01-31T12:24:59Z</dcterms:created>
  <dcterms:modified xsi:type="dcterms:W3CDTF">2010-01-31T12:53:52Z</dcterms:modified>
</cp:coreProperties>
</file>