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66" r:id="rId7"/>
    <p:sldId id="259" r:id="rId8"/>
    <p:sldId id="260" r:id="rId9"/>
    <p:sldId id="263" r:id="rId10"/>
    <p:sldId id="264" r:id="rId11"/>
    <p:sldId id="269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CBE8A2-2091-4AE1-8F5E-924E0C849D8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1FCFB8-3972-4A0D-88F6-9CF90AA350EC}">
      <dgm:prSet phldrT="[Текст]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Во-первых</a:t>
          </a:r>
          <a:endParaRPr lang="ru-RU" dirty="0"/>
        </a:p>
      </dgm:t>
    </dgm:pt>
    <dgm:pt modelId="{448CE6C5-6DA3-47BF-8CB5-EFB3CA0DC301}" type="parTrans" cxnId="{30DAD799-4F37-4D1C-BC3A-74655BF3D355}">
      <dgm:prSet/>
      <dgm:spPr/>
      <dgm:t>
        <a:bodyPr/>
        <a:lstStyle/>
        <a:p>
          <a:endParaRPr lang="ru-RU"/>
        </a:p>
      </dgm:t>
    </dgm:pt>
    <dgm:pt modelId="{1FEE8564-D0DD-4030-A38E-54D10161EEE3}" type="sibTrans" cxnId="{30DAD799-4F37-4D1C-BC3A-74655BF3D355}">
      <dgm:prSet/>
      <dgm:spPr/>
      <dgm:t>
        <a:bodyPr/>
        <a:lstStyle/>
        <a:p>
          <a:endParaRPr lang="ru-RU"/>
        </a:p>
      </dgm:t>
    </dgm:pt>
    <dgm:pt modelId="{D2D4528A-D4BE-4D2B-BF32-3D0731994394}">
      <dgm:prSet phldrT="[Текст]"/>
      <dgm:sp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Во-вторых</a:t>
          </a:r>
          <a:endParaRPr lang="ru-RU" dirty="0"/>
        </a:p>
      </dgm:t>
    </dgm:pt>
    <dgm:pt modelId="{4B6B5E0D-F704-4287-A62F-237677E19127}" type="parTrans" cxnId="{C411B969-86A9-4331-A85E-7A19E455DAFA}">
      <dgm:prSet/>
      <dgm:spPr/>
      <dgm:t>
        <a:bodyPr/>
        <a:lstStyle/>
        <a:p>
          <a:endParaRPr lang="ru-RU"/>
        </a:p>
      </dgm:t>
    </dgm:pt>
    <dgm:pt modelId="{0F3B7338-ADEE-408F-AD9F-8BE72CB50476}" type="sibTrans" cxnId="{C411B969-86A9-4331-A85E-7A19E455DAFA}">
      <dgm:prSet/>
      <dgm:spPr/>
      <dgm:t>
        <a:bodyPr/>
        <a:lstStyle/>
        <a:p>
          <a:endParaRPr lang="ru-RU"/>
        </a:p>
      </dgm:t>
    </dgm:pt>
    <dgm:pt modelId="{012FE492-CDAF-481F-8441-60DCCE5F96AA}">
      <dgm:prSet phldrT="[Текст]"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В-третьих</a:t>
          </a:r>
          <a:endParaRPr lang="ru-RU" dirty="0"/>
        </a:p>
      </dgm:t>
    </dgm:pt>
    <dgm:pt modelId="{00805C0E-A8A4-43DD-AEDB-D4163A3E0A92}" type="parTrans" cxnId="{E33D7B13-4411-4523-951B-040A31CEF2B9}">
      <dgm:prSet/>
      <dgm:spPr/>
      <dgm:t>
        <a:bodyPr/>
        <a:lstStyle/>
        <a:p>
          <a:endParaRPr lang="ru-RU"/>
        </a:p>
      </dgm:t>
    </dgm:pt>
    <dgm:pt modelId="{C6CB05DE-46F6-41DF-B0FD-EFE8992EE797}" type="sibTrans" cxnId="{E33D7B13-4411-4523-951B-040A31CEF2B9}">
      <dgm:prSet/>
      <dgm:spPr/>
      <dgm:t>
        <a:bodyPr/>
        <a:lstStyle/>
        <a:p>
          <a:endParaRPr lang="ru-RU"/>
        </a:p>
      </dgm:t>
    </dgm:pt>
    <dgm:pt modelId="{187BE084-C676-4371-B0E9-939D4B932033}">
      <dgm:prSet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внесены дополнения в пункт 1 статьи 365 Налогового кодекса РК, а именно для юридических лиц стало возможным признание своих структурных подразделений самостоятельными плательщиками налога на транспортные средства по транспортным средствам, зарегистрированным за такими структурными подразделениями в соответствии с законодательством Республики Казахстан о транспорте. </a:t>
          </a:r>
          <a:endParaRPr lang="ru-RU" dirty="0"/>
        </a:p>
      </dgm:t>
    </dgm:pt>
    <dgm:pt modelId="{DEB1C566-0102-42FA-8E5D-3C391836E099}" type="parTrans" cxnId="{075FDCC4-B83A-4508-8058-F6E38AA2B1B1}">
      <dgm:prSet/>
      <dgm:spPr/>
      <dgm:t>
        <a:bodyPr/>
        <a:lstStyle/>
        <a:p>
          <a:endParaRPr lang="ru-RU"/>
        </a:p>
      </dgm:t>
    </dgm:pt>
    <dgm:pt modelId="{11726E2E-F5A9-4688-B909-46DAA7ED449C}" type="sibTrans" cxnId="{075FDCC4-B83A-4508-8058-F6E38AA2B1B1}">
      <dgm:prSet/>
      <dgm:spPr/>
      <dgm:t>
        <a:bodyPr/>
        <a:lstStyle/>
        <a:p>
          <a:endParaRPr lang="ru-RU"/>
        </a:p>
      </dgm:t>
    </dgm:pt>
    <dgm:pt modelId="{6EC62D5E-A386-42C9-88B3-38CF11A3AA50}">
      <dgm:prSet/>
      <dgm:sp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внесены изменения в подпункт 1 пункта 3 статьи 365 Налогового кодекса РК в части неплательщиков транспортных средств. Начиная с 2011 года для плательщиков единого земельного налога при расчете норматива потребности в грузовых автомобилях, подлежащих освобождению от уплаты налога на транспортные средства, учтены также площади под сенокосами и пастбищами.</a:t>
          </a:r>
          <a:endParaRPr lang="ru-RU" dirty="0"/>
        </a:p>
      </dgm:t>
    </dgm:pt>
    <dgm:pt modelId="{9BF076C4-7FAA-40EF-B061-BC85A3896C6E}" type="parTrans" cxnId="{88499E2F-C446-4707-9858-4D3B21BEEE52}">
      <dgm:prSet/>
      <dgm:spPr/>
      <dgm:t>
        <a:bodyPr/>
        <a:lstStyle/>
        <a:p>
          <a:endParaRPr lang="ru-RU"/>
        </a:p>
      </dgm:t>
    </dgm:pt>
    <dgm:pt modelId="{D1364470-F9E0-47A6-93D7-E8CB25EEA7A5}" type="sibTrans" cxnId="{88499E2F-C446-4707-9858-4D3B21BEEE52}">
      <dgm:prSet/>
      <dgm:spPr/>
      <dgm:t>
        <a:bodyPr/>
        <a:lstStyle/>
        <a:p>
          <a:endParaRPr lang="ru-RU"/>
        </a:p>
      </dgm:t>
    </dgm:pt>
    <dgm:pt modelId="{AFB03816-2BB9-4413-89A6-C6E030A0F3C1}">
      <dgm:prSet/>
      <dgm:sp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</a:gradFill>
      </dgm:spPr>
      <dgm:t>
        <a:bodyPr/>
        <a:lstStyle/>
        <a:p>
          <a:r>
            <a:rPr lang="ru-RU" dirty="0" smtClean="0"/>
            <a:t>внесены изменения в статью 367 Налогового кодекса РК («Налоговые ставки»), а именно:  В пункт 1 статьи 367 внесены изменения по установлению ставок в размере 6 МРП по легковым автомобилям с объемом двигателя от 2000 куб. см до 2500 куб. см (на 2010 год ставка установлена 5 МРП), а также 9 МРП по легковым автомобилям с объемом двигателя от 2500 куб. см до 3000 куб. см (на 2010 год ставка установлена 8 МРП).</a:t>
          </a:r>
          <a:endParaRPr lang="ru-RU" dirty="0"/>
        </a:p>
      </dgm:t>
    </dgm:pt>
    <dgm:pt modelId="{5E38DA0B-B5E5-4D99-AE91-2BDC618F52F3}" type="parTrans" cxnId="{4A2327DD-3EB2-4282-86AF-5E283BBC9AF9}">
      <dgm:prSet/>
      <dgm:spPr/>
      <dgm:t>
        <a:bodyPr/>
        <a:lstStyle/>
        <a:p>
          <a:endParaRPr lang="ru-RU"/>
        </a:p>
      </dgm:t>
    </dgm:pt>
    <dgm:pt modelId="{E9A255DE-3AFF-41E4-929A-AD81A09FC10D}" type="sibTrans" cxnId="{4A2327DD-3EB2-4282-86AF-5E283BBC9AF9}">
      <dgm:prSet/>
      <dgm:spPr/>
      <dgm:t>
        <a:bodyPr/>
        <a:lstStyle/>
        <a:p>
          <a:endParaRPr lang="ru-RU"/>
        </a:p>
      </dgm:t>
    </dgm:pt>
    <dgm:pt modelId="{43CE9AE6-EFCB-415B-87C9-3D013517F171}" type="pres">
      <dgm:prSet presAssocID="{09CBE8A2-2091-4AE1-8F5E-924E0C849D8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543EDB-A0B2-47A6-9EEC-7A75AEEA5316}" type="pres">
      <dgm:prSet presAssocID="{731FCFB8-3972-4A0D-88F6-9CF90AA350EC}" presName="composite" presStyleCnt="0"/>
      <dgm:spPr/>
    </dgm:pt>
    <dgm:pt modelId="{FE9B318F-4AC3-4BF5-A845-0C33CE0AA203}" type="pres">
      <dgm:prSet presAssocID="{731FCFB8-3972-4A0D-88F6-9CF90AA350EC}" presName="parentText" presStyleLbl="alignNode1" presStyleIdx="0" presStyleCnt="3" custLinFactNeighborX="-2566" custLinFactNeighborY="-4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E3AC1-BE88-4B68-8873-BD5AC1B4771C}" type="pres">
      <dgm:prSet presAssocID="{731FCFB8-3972-4A0D-88F6-9CF90AA350E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39E45-2AE7-4BC0-AD31-A26479F8B018}" type="pres">
      <dgm:prSet presAssocID="{1FEE8564-D0DD-4030-A38E-54D10161EEE3}" presName="sp" presStyleCnt="0"/>
      <dgm:spPr/>
    </dgm:pt>
    <dgm:pt modelId="{B4183307-92B7-4E8F-B451-4EB179228D4A}" type="pres">
      <dgm:prSet presAssocID="{D2D4528A-D4BE-4D2B-BF32-3D0731994394}" presName="composite" presStyleCnt="0"/>
      <dgm:spPr/>
    </dgm:pt>
    <dgm:pt modelId="{F06AE33B-769C-429B-852D-9824A6092624}" type="pres">
      <dgm:prSet presAssocID="{D2D4528A-D4BE-4D2B-BF32-3D073199439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6A206-087D-4E59-B5E6-5535E923AE56}" type="pres">
      <dgm:prSet presAssocID="{D2D4528A-D4BE-4D2B-BF32-3D0731994394}" presName="descendantText" presStyleLbl="alignAcc1" presStyleIdx="1" presStyleCnt="3" custLinFactNeighborX="303" custLinFactNeighborY="-41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74EEC-815C-4528-849C-21C0531E9477}" type="pres">
      <dgm:prSet presAssocID="{0F3B7338-ADEE-408F-AD9F-8BE72CB50476}" presName="sp" presStyleCnt="0"/>
      <dgm:spPr/>
    </dgm:pt>
    <dgm:pt modelId="{32F2F98B-2F1B-4FEF-BC14-1EDCEA0086E0}" type="pres">
      <dgm:prSet presAssocID="{012FE492-CDAF-481F-8441-60DCCE5F96AA}" presName="composite" presStyleCnt="0"/>
      <dgm:spPr/>
    </dgm:pt>
    <dgm:pt modelId="{7CC4F8A1-255B-4CF0-802B-0E7E6D719B37}" type="pres">
      <dgm:prSet presAssocID="{012FE492-CDAF-481F-8441-60DCCE5F96A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AF4B5-682F-48D7-B758-644F92BDBE29}" type="pres">
      <dgm:prSet presAssocID="{012FE492-CDAF-481F-8441-60DCCE5F96AA}" presName="descendantText" presStyleLbl="alignAcc1" presStyleIdx="2" presStyleCnt="3" custLinFactNeighborX="303" custLinFactNeighborY="-1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6C1170-0080-4A39-AA01-52B728FBD421}" type="presOf" srcId="{6EC62D5E-A386-42C9-88B3-38CF11A3AA50}" destId="{DEC6A206-087D-4E59-B5E6-5535E923AE56}" srcOrd="0" destOrd="0" presId="urn:microsoft.com/office/officeart/2005/8/layout/chevron2"/>
    <dgm:cxn modelId="{17BCC7C8-48EF-4C46-BDA9-1C22190128B8}" type="presOf" srcId="{731FCFB8-3972-4A0D-88F6-9CF90AA350EC}" destId="{FE9B318F-4AC3-4BF5-A845-0C33CE0AA203}" srcOrd="0" destOrd="0" presId="urn:microsoft.com/office/officeart/2005/8/layout/chevron2"/>
    <dgm:cxn modelId="{E33D7B13-4411-4523-951B-040A31CEF2B9}" srcId="{09CBE8A2-2091-4AE1-8F5E-924E0C849D89}" destId="{012FE492-CDAF-481F-8441-60DCCE5F96AA}" srcOrd="2" destOrd="0" parTransId="{00805C0E-A8A4-43DD-AEDB-D4163A3E0A92}" sibTransId="{C6CB05DE-46F6-41DF-B0FD-EFE8992EE797}"/>
    <dgm:cxn modelId="{64E11E43-1CF4-47BE-A6C3-7D3F9873C0EA}" type="presOf" srcId="{AFB03816-2BB9-4413-89A6-C6E030A0F3C1}" destId="{B45AF4B5-682F-48D7-B758-644F92BDBE29}" srcOrd="0" destOrd="0" presId="urn:microsoft.com/office/officeart/2005/8/layout/chevron2"/>
    <dgm:cxn modelId="{4A2327DD-3EB2-4282-86AF-5E283BBC9AF9}" srcId="{012FE492-CDAF-481F-8441-60DCCE5F96AA}" destId="{AFB03816-2BB9-4413-89A6-C6E030A0F3C1}" srcOrd="0" destOrd="0" parTransId="{5E38DA0B-B5E5-4D99-AE91-2BDC618F52F3}" sibTransId="{E9A255DE-3AFF-41E4-929A-AD81A09FC10D}"/>
    <dgm:cxn modelId="{30DAD799-4F37-4D1C-BC3A-74655BF3D355}" srcId="{09CBE8A2-2091-4AE1-8F5E-924E0C849D89}" destId="{731FCFB8-3972-4A0D-88F6-9CF90AA350EC}" srcOrd="0" destOrd="0" parTransId="{448CE6C5-6DA3-47BF-8CB5-EFB3CA0DC301}" sibTransId="{1FEE8564-D0DD-4030-A38E-54D10161EEE3}"/>
    <dgm:cxn modelId="{C411B969-86A9-4331-A85E-7A19E455DAFA}" srcId="{09CBE8A2-2091-4AE1-8F5E-924E0C849D89}" destId="{D2D4528A-D4BE-4D2B-BF32-3D0731994394}" srcOrd="1" destOrd="0" parTransId="{4B6B5E0D-F704-4287-A62F-237677E19127}" sibTransId="{0F3B7338-ADEE-408F-AD9F-8BE72CB50476}"/>
    <dgm:cxn modelId="{075FDCC4-B83A-4508-8058-F6E38AA2B1B1}" srcId="{731FCFB8-3972-4A0D-88F6-9CF90AA350EC}" destId="{187BE084-C676-4371-B0E9-939D4B932033}" srcOrd="0" destOrd="0" parTransId="{DEB1C566-0102-42FA-8E5D-3C391836E099}" sibTransId="{11726E2E-F5A9-4688-B909-46DAA7ED449C}"/>
    <dgm:cxn modelId="{C17A5493-9D90-4AC3-82E0-62203517222B}" type="presOf" srcId="{012FE492-CDAF-481F-8441-60DCCE5F96AA}" destId="{7CC4F8A1-255B-4CF0-802B-0E7E6D719B37}" srcOrd="0" destOrd="0" presId="urn:microsoft.com/office/officeart/2005/8/layout/chevron2"/>
    <dgm:cxn modelId="{88499E2F-C446-4707-9858-4D3B21BEEE52}" srcId="{D2D4528A-D4BE-4D2B-BF32-3D0731994394}" destId="{6EC62D5E-A386-42C9-88B3-38CF11A3AA50}" srcOrd="0" destOrd="0" parTransId="{9BF076C4-7FAA-40EF-B061-BC85A3896C6E}" sibTransId="{D1364470-F9E0-47A6-93D7-E8CB25EEA7A5}"/>
    <dgm:cxn modelId="{8531E960-51F1-4F20-A484-221E16E759E0}" type="presOf" srcId="{09CBE8A2-2091-4AE1-8F5E-924E0C849D89}" destId="{43CE9AE6-EFCB-415B-87C9-3D013517F171}" srcOrd="0" destOrd="0" presId="urn:microsoft.com/office/officeart/2005/8/layout/chevron2"/>
    <dgm:cxn modelId="{FE61E31A-A0C4-4D2A-BA00-89A832FC6DC7}" type="presOf" srcId="{187BE084-C676-4371-B0E9-939D4B932033}" destId="{4C5E3AC1-BE88-4B68-8873-BD5AC1B4771C}" srcOrd="0" destOrd="0" presId="urn:microsoft.com/office/officeart/2005/8/layout/chevron2"/>
    <dgm:cxn modelId="{5AE64BAD-B442-4250-9BF5-E857C5F471B1}" type="presOf" srcId="{D2D4528A-D4BE-4D2B-BF32-3D0731994394}" destId="{F06AE33B-769C-429B-852D-9824A6092624}" srcOrd="0" destOrd="0" presId="urn:microsoft.com/office/officeart/2005/8/layout/chevron2"/>
    <dgm:cxn modelId="{BF182E85-3DA1-49CD-9A0F-D870076704AA}" type="presParOf" srcId="{43CE9AE6-EFCB-415B-87C9-3D013517F171}" destId="{1E543EDB-A0B2-47A6-9EEC-7A75AEEA5316}" srcOrd="0" destOrd="0" presId="urn:microsoft.com/office/officeart/2005/8/layout/chevron2"/>
    <dgm:cxn modelId="{094FB1F4-AB69-4413-BFAF-E7E247EE13F7}" type="presParOf" srcId="{1E543EDB-A0B2-47A6-9EEC-7A75AEEA5316}" destId="{FE9B318F-4AC3-4BF5-A845-0C33CE0AA203}" srcOrd="0" destOrd="0" presId="urn:microsoft.com/office/officeart/2005/8/layout/chevron2"/>
    <dgm:cxn modelId="{681F8A45-9311-41F6-9CC8-BC2539279DFE}" type="presParOf" srcId="{1E543EDB-A0B2-47A6-9EEC-7A75AEEA5316}" destId="{4C5E3AC1-BE88-4B68-8873-BD5AC1B4771C}" srcOrd="1" destOrd="0" presId="urn:microsoft.com/office/officeart/2005/8/layout/chevron2"/>
    <dgm:cxn modelId="{C1214CDC-D88C-4E68-8A72-83A9F9D6BE6C}" type="presParOf" srcId="{43CE9AE6-EFCB-415B-87C9-3D013517F171}" destId="{D7339E45-2AE7-4BC0-AD31-A26479F8B018}" srcOrd="1" destOrd="0" presId="urn:microsoft.com/office/officeart/2005/8/layout/chevron2"/>
    <dgm:cxn modelId="{5FF8E9FB-4BA1-492E-9C75-33A473AE8DD4}" type="presParOf" srcId="{43CE9AE6-EFCB-415B-87C9-3D013517F171}" destId="{B4183307-92B7-4E8F-B451-4EB179228D4A}" srcOrd="2" destOrd="0" presId="urn:microsoft.com/office/officeart/2005/8/layout/chevron2"/>
    <dgm:cxn modelId="{482817AF-7E19-4033-960F-61B7BD70DAE1}" type="presParOf" srcId="{B4183307-92B7-4E8F-B451-4EB179228D4A}" destId="{F06AE33B-769C-429B-852D-9824A6092624}" srcOrd="0" destOrd="0" presId="urn:microsoft.com/office/officeart/2005/8/layout/chevron2"/>
    <dgm:cxn modelId="{D6A4E836-71F2-44D0-9B8F-849F7D96CDEA}" type="presParOf" srcId="{B4183307-92B7-4E8F-B451-4EB179228D4A}" destId="{DEC6A206-087D-4E59-B5E6-5535E923AE56}" srcOrd="1" destOrd="0" presId="urn:microsoft.com/office/officeart/2005/8/layout/chevron2"/>
    <dgm:cxn modelId="{0CEFA063-BE06-45E0-889A-6EE240319687}" type="presParOf" srcId="{43CE9AE6-EFCB-415B-87C9-3D013517F171}" destId="{5E674EEC-815C-4528-849C-21C0531E9477}" srcOrd="3" destOrd="0" presId="urn:microsoft.com/office/officeart/2005/8/layout/chevron2"/>
    <dgm:cxn modelId="{652750D4-E1C1-4984-92BB-79F200880991}" type="presParOf" srcId="{43CE9AE6-EFCB-415B-87C9-3D013517F171}" destId="{32F2F98B-2F1B-4FEF-BC14-1EDCEA0086E0}" srcOrd="4" destOrd="0" presId="urn:microsoft.com/office/officeart/2005/8/layout/chevron2"/>
    <dgm:cxn modelId="{E76679F5-873A-4200-A581-F3CFC41FEA39}" type="presParOf" srcId="{32F2F98B-2F1B-4FEF-BC14-1EDCEA0086E0}" destId="{7CC4F8A1-255B-4CF0-802B-0E7E6D719B37}" srcOrd="0" destOrd="0" presId="urn:microsoft.com/office/officeart/2005/8/layout/chevron2"/>
    <dgm:cxn modelId="{8E9207D1-E0FC-48E5-B0A4-E0426E83A9C5}" type="presParOf" srcId="{32F2F98B-2F1B-4FEF-BC14-1EDCEA0086E0}" destId="{B45AF4B5-682F-48D7-B758-644F92BDBE2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7062AF-C49D-47AA-884F-400CAB09621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1AF1982F-D6D3-4D8B-BC90-73CA351E6EA2}">
      <dgm:prSet phldrT="[Текст]" custT="1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dirty="0" smtClean="0">
              <a:solidFill>
                <a:srgbClr val="002060"/>
              </a:solidFill>
            </a:rPr>
            <a:t>Пункт 2 статьи 367 дополнен легковыми автомобилями с объемом двигателя свыше 4000 куб. см, то есть увеличение суммы налога на 7 тенге за каждый кубический сантиметр превышения соответствующей нижней границы объема двигателя, начиная с 2011 года, будет применяться и для легковых автомобилей с объемом двигателя свыше 4000 куб. см. </a:t>
          </a:r>
          <a:endParaRPr lang="ru-RU" sz="1400" dirty="0">
            <a:solidFill>
              <a:srgbClr val="002060"/>
            </a:solidFill>
          </a:endParaRPr>
        </a:p>
      </dgm:t>
    </dgm:pt>
    <dgm:pt modelId="{48CB1855-0A91-4BE4-A568-0EE9E71EFE8D}" type="parTrans" cxnId="{2A6E3686-F021-40A4-A147-3188BE0A971D}">
      <dgm:prSet/>
      <dgm:spPr/>
      <dgm:t>
        <a:bodyPr/>
        <a:lstStyle/>
        <a:p>
          <a:endParaRPr lang="ru-RU"/>
        </a:p>
      </dgm:t>
    </dgm:pt>
    <dgm:pt modelId="{7F7CC418-7342-400A-BAC7-677FFF1338AA}" type="sibTrans" cxnId="{2A6E3686-F021-40A4-A147-3188BE0A971D}">
      <dgm:prSet/>
      <dgm:spPr/>
      <dgm:t>
        <a:bodyPr/>
        <a:lstStyle/>
        <a:p>
          <a:endParaRPr lang="ru-RU"/>
        </a:p>
      </dgm:t>
    </dgm:pt>
    <dgm:pt modelId="{06D74BF8-D119-480F-B3AB-7F8578DD5CC7}">
      <dgm:prSet phldrT="[Текст]" custT="1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Статья 367 дополнена пунктом 5 (на 2010 год пункт 5 отсутствует), в котором определен порядок исчисления налога на транспортные средства по грузовым автомобилям в случае отсутствия грузоподъемности автомобиля в инструкции или руководстве по эксплуатации транспортного средства. Грузоподъемность в таких случаях определяется как разница между разрешенной максимальной массой транспортного средства и массой транспортного средства без нагрузки</a:t>
          </a:r>
          <a:r>
            <a:rPr lang="ru-RU" sz="1200" dirty="0" smtClean="0"/>
            <a:t>.</a:t>
          </a:r>
          <a:endParaRPr lang="ru-RU" sz="1200" dirty="0"/>
        </a:p>
      </dgm:t>
    </dgm:pt>
    <dgm:pt modelId="{9EFAA910-2F7D-4B52-9CF6-948333734784}" type="parTrans" cxnId="{2349F227-0E3B-4738-AAB2-F17756349D3E}">
      <dgm:prSet/>
      <dgm:spPr/>
      <dgm:t>
        <a:bodyPr/>
        <a:lstStyle/>
        <a:p>
          <a:endParaRPr lang="ru-RU"/>
        </a:p>
      </dgm:t>
    </dgm:pt>
    <dgm:pt modelId="{D56AA393-7872-4500-93D2-B2E3CBC62666}" type="sibTrans" cxnId="{2349F227-0E3B-4738-AAB2-F17756349D3E}">
      <dgm:prSet/>
      <dgm:spPr/>
      <dgm:t>
        <a:bodyPr/>
        <a:lstStyle/>
        <a:p>
          <a:endParaRPr lang="ru-RU"/>
        </a:p>
      </dgm:t>
    </dgm:pt>
    <dgm:pt modelId="{E066A301-CAD1-4C85-B8F6-33BBB240FF83}" type="pres">
      <dgm:prSet presAssocID="{F77062AF-C49D-47AA-884F-400CAB096211}" presName="linearFlow" presStyleCnt="0">
        <dgm:presLayoutVars>
          <dgm:dir/>
          <dgm:resizeHandles val="exact"/>
        </dgm:presLayoutVars>
      </dgm:prSet>
      <dgm:spPr/>
    </dgm:pt>
    <dgm:pt modelId="{7FCD6057-38AB-4FAA-B8CB-DF9E96D7596D}" type="pres">
      <dgm:prSet presAssocID="{1AF1982F-D6D3-4D8B-BC90-73CA351E6EA2}" presName="composite" presStyleCnt="0"/>
      <dgm:spPr/>
    </dgm:pt>
    <dgm:pt modelId="{FAD109E1-8789-4B94-8B57-4950D2E10DB1}" type="pres">
      <dgm:prSet presAssocID="{1AF1982F-D6D3-4D8B-BC90-73CA351E6EA2}" presName="imgShp" presStyleLbl="fgImgPlace1" presStyleIdx="0" presStyleCnt="2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</dgm:pt>
    <dgm:pt modelId="{3EE0A42D-0C5C-4337-877B-D2F09EE32DB7}" type="pres">
      <dgm:prSet presAssocID="{1AF1982F-D6D3-4D8B-BC90-73CA351E6EA2}" presName="txShp" presStyleLbl="node1" presStyleIdx="0" presStyleCnt="2" custScaleX="105170" custLinFactNeighborX="47" custLinFactNeighborY="-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4F881-8DA6-4DB8-994B-7F9DC85F274C}" type="pres">
      <dgm:prSet presAssocID="{7F7CC418-7342-400A-BAC7-677FFF1338AA}" presName="spacing" presStyleCnt="0"/>
      <dgm:spPr/>
    </dgm:pt>
    <dgm:pt modelId="{FC999F93-2C8F-4EE2-A40A-49278DF535E6}" type="pres">
      <dgm:prSet presAssocID="{06D74BF8-D119-480F-B3AB-7F8578DD5CC7}" presName="composite" presStyleCnt="0"/>
      <dgm:spPr/>
    </dgm:pt>
    <dgm:pt modelId="{736341AB-B5D5-465C-86E5-599402DD6276}" type="pres">
      <dgm:prSet presAssocID="{06D74BF8-D119-480F-B3AB-7F8578DD5CC7}" presName="imgShp" presStyleLbl="fgImgPlace1" presStyleIdx="1" presStyleCnt="2"/>
      <dgm:spPr>
        <a:gradFill rotWithShape="0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</dgm:spPr>
    </dgm:pt>
    <dgm:pt modelId="{D22B69EA-7E09-4806-8949-957CC6A090D2}" type="pres">
      <dgm:prSet presAssocID="{06D74BF8-D119-480F-B3AB-7F8578DD5CC7}" presName="txShp" presStyleLbl="node1" presStyleIdx="1" presStyleCnt="2" custScaleX="113002" custLinFactNeighborX="47" custLinFactNeighborY="-1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A36245-63BE-4DAF-8672-4D1668DB6A7E}" type="presOf" srcId="{F77062AF-C49D-47AA-884F-400CAB096211}" destId="{E066A301-CAD1-4C85-B8F6-33BBB240FF83}" srcOrd="0" destOrd="0" presId="urn:microsoft.com/office/officeart/2005/8/layout/vList3"/>
    <dgm:cxn modelId="{2A6E3686-F021-40A4-A147-3188BE0A971D}" srcId="{F77062AF-C49D-47AA-884F-400CAB096211}" destId="{1AF1982F-D6D3-4D8B-BC90-73CA351E6EA2}" srcOrd="0" destOrd="0" parTransId="{48CB1855-0A91-4BE4-A568-0EE9E71EFE8D}" sibTransId="{7F7CC418-7342-400A-BAC7-677FFF1338AA}"/>
    <dgm:cxn modelId="{23A2C03F-766B-44D3-8426-017D1C60C190}" type="presOf" srcId="{1AF1982F-D6D3-4D8B-BC90-73CA351E6EA2}" destId="{3EE0A42D-0C5C-4337-877B-D2F09EE32DB7}" srcOrd="0" destOrd="0" presId="urn:microsoft.com/office/officeart/2005/8/layout/vList3"/>
    <dgm:cxn modelId="{6C2AF9F5-D1B2-4EED-9BA0-F7258F39CA18}" type="presOf" srcId="{06D74BF8-D119-480F-B3AB-7F8578DD5CC7}" destId="{D22B69EA-7E09-4806-8949-957CC6A090D2}" srcOrd="0" destOrd="0" presId="urn:microsoft.com/office/officeart/2005/8/layout/vList3"/>
    <dgm:cxn modelId="{2349F227-0E3B-4738-AAB2-F17756349D3E}" srcId="{F77062AF-C49D-47AA-884F-400CAB096211}" destId="{06D74BF8-D119-480F-B3AB-7F8578DD5CC7}" srcOrd="1" destOrd="0" parTransId="{9EFAA910-2F7D-4B52-9CF6-948333734784}" sibTransId="{D56AA393-7872-4500-93D2-B2E3CBC62666}"/>
    <dgm:cxn modelId="{9D27941E-8821-4D00-A604-BD689E87D445}" type="presParOf" srcId="{E066A301-CAD1-4C85-B8F6-33BBB240FF83}" destId="{7FCD6057-38AB-4FAA-B8CB-DF9E96D7596D}" srcOrd="0" destOrd="0" presId="urn:microsoft.com/office/officeart/2005/8/layout/vList3"/>
    <dgm:cxn modelId="{B0925C11-ADB9-49E2-A997-A2685D0D4C8E}" type="presParOf" srcId="{7FCD6057-38AB-4FAA-B8CB-DF9E96D7596D}" destId="{FAD109E1-8789-4B94-8B57-4950D2E10DB1}" srcOrd="0" destOrd="0" presId="urn:microsoft.com/office/officeart/2005/8/layout/vList3"/>
    <dgm:cxn modelId="{EE7989DC-C75B-4374-B8CC-6403C9DF0A59}" type="presParOf" srcId="{7FCD6057-38AB-4FAA-B8CB-DF9E96D7596D}" destId="{3EE0A42D-0C5C-4337-877B-D2F09EE32DB7}" srcOrd="1" destOrd="0" presId="urn:microsoft.com/office/officeart/2005/8/layout/vList3"/>
    <dgm:cxn modelId="{36B29284-E514-432F-87DA-1E261997B612}" type="presParOf" srcId="{E066A301-CAD1-4C85-B8F6-33BBB240FF83}" destId="{9554F881-8DA6-4DB8-994B-7F9DC85F274C}" srcOrd="1" destOrd="0" presId="urn:microsoft.com/office/officeart/2005/8/layout/vList3"/>
    <dgm:cxn modelId="{2C15176C-F015-44E5-B244-41612667E9B8}" type="presParOf" srcId="{E066A301-CAD1-4C85-B8F6-33BBB240FF83}" destId="{FC999F93-2C8F-4EE2-A40A-49278DF535E6}" srcOrd="2" destOrd="0" presId="urn:microsoft.com/office/officeart/2005/8/layout/vList3"/>
    <dgm:cxn modelId="{D9D5441D-8276-45AD-BF22-A5B3D2D689E3}" type="presParOf" srcId="{FC999F93-2C8F-4EE2-A40A-49278DF535E6}" destId="{736341AB-B5D5-465C-86E5-599402DD6276}" srcOrd="0" destOrd="0" presId="urn:microsoft.com/office/officeart/2005/8/layout/vList3"/>
    <dgm:cxn modelId="{8EF56786-852F-4117-A6D0-C645018C3F3A}" type="presParOf" srcId="{FC999F93-2C8F-4EE2-A40A-49278DF535E6}" destId="{D22B69EA-7E09-4806-8949-957CC6A090D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F35212-485F-4D39-9F67-1C04B89D84CA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3FBB87E2-C8C3-4654-97CE-DCBB67B77A7B}">
      <dgm:prSet phldrT="[Текст]" custT="1"/>
      <dgm:spPr>
        <a:noFill/>
      </dgm:spPr>
      <dgm:t>
        <a:bodyPr/>
        <a:lstStyle/>
        <a:p>
          <a:pPr algn="l"/>
          <a:r>
            <a:rPr lang="ru-RU" sz="1400" dirty="0" smtClean="0">
              <a:solidFill>
                <a:srgbClr val="002060"/>
              </a:solidFill>
            </a:rPr>
            <a:t> </a:t>
          </a:r>
          <a:r>
            <a:rPr lang="ru-RU" sz="1600" b="1" dirty="0" smtClean="0">
              <a:solidFill>
                <a:srgbClr val="002060"/>
              </a:solidFill>
            </a:rPr>
            <a:t>В ЦЕЛЯХ </a:t>
          </a:r>
          <a:r>
            <a:rPr lang="ru-RU" sz="1600" dirty="0" smtClean="0">
              <a:solidFill>
                <a:srgbClr val="002060"/>
              </a:solidFill>
            </a:rPr>
            <a:t>единообразной классификации автомобилей различных водительских категорий для исчисления налога на транспортные средства подпунктом 1-1) пункта 1 статьи 367 дана расшифровка отнесения транспортных средств к категориям налогообложения (на 2010 год пункт 1-1 отсутствует). С 1 января 2011 года становятся объектами обложения тракторы, самоходные сельскохозяйственные, мелиоративные и дорожно-строительные машины и механизмы, специальные машины повышенной проходимости и другие автотранспортные средства, не предназначенные для движения по автомобильным дорогам общего пользования.</a:t>
          </a:r>
          <a:endParaRPr lang="ru-RU" sz="1600" dirty="0">
            <a:solidFill>
              <a:srgbClr val="002060"/>
            </a:solidFill>
          </a:endParaRPr>
        </a:p>
      </dgm:t>
    </dgm:pt>
    <dgm:pt modelId="{4954C8A0-AA68-40E5-80FE-F85B81E7CBBD}" type="parTrans" cxnId="{65F645FB-50FC-4F29-BF73-48CCFC648C38}">
      <dgm:prSet/>
      <dgm:spPr/>
      <dgm:t>
        <a:bodyPr/>
        <a:lstStyle/>
        <a:p>
          <a:endParaRPr lang="ru-RU"/>
        </a:p>
      </dgm:t>
    </dgm:pt>
    <dgm:pt modelId="{47EE74E9-DD26-411C-969A-9D85C34ADAC3}" type="sibTrans" cxnId="{65F645FB-50FC-4F29-BF73-48CCFC648C38}">
      <dgm:prSet/>
      <dgm:spPr/>
      <dgm:t>
        <a:bodyPr/>
        <a:lstStyle/>
        <a:p>
          <a:endParaRPr lang="ru-RU"/>
        </a:p>
      </dgm:t>
    </dgm:pt>
    <dgm:pt modelId="{8291BB7E-75D3-42CF-876A-211CA3A9DB0B}" type="pres">
      <dgm:prSet presAssocID="{98F35212-485F-4D39-9F67-1C04B89D84CA}" presName="Name0" presStyleCnt="0">
        <dgm:presLayoutVars>
          <dgm:dir/>
          <dgm:animLvl val="lvl"/>
          <dgm:resizeHandles val="exact"/>
        </dgm:presLayoutVars>
      </dgm:prSet>
      <dgm:spPr/>
    </dgm:pt>
    <dgm:pt modelId="{3FC409BF-3331-41F8-AF7C-982FCFC0DF5E}" type="pres">
      <dgm:prSet presAssocID="{98F35212-485F-4D39-9F67-1C04B89D84CA}" presName="dummy" presStyleCnt="0"/>
      <dgm:spPr/>
    </dgm:pt>
    <dgm:pt modelId="{CFBD2056-B391-420C-B692-04A7C0CE1966}" type="pres">
      <dgm:prSet presAssocID="{98F35212-485F-4D39-9F67-1C04B89D84CA}" presName="linH" presStyleCnt="0"/>
      <dgm:spPr/>
    </dgm:pt>
    <dgm:pt modelId="{45A78BE9-F74C-418B-B1D6-2762C1980E62}" type="pres">
      <dgm:prSet presAssocID="{98F35212-485F-4D39-9F67-1C04B89D84CA}" presName="padding1" presStyleCnt="0"/>
      <dgm:spPr/>
    </dgm:pt>
    <dgm:pt modelId="{BC74D0DF-A680-40EB-BA3D-2A14AFFF42BE}" type="pres">
      <dgm:prSet presAssocID="{3FBB87E2-C8C3-4654-97CE-DCBB67B77A7B}" presName="linV" presStyleCnt="0"/>
      <dgm:spPr/>
    </dgm:pt>
    <dgm:pt modelId="{84F0CCF1-3C61-48A0-A242-E5329FDEA709}" type="pres">
      <dgm:prSet presAssocID="{3FBB87E2-C8C3-4654-97CE-DCBB67B77A7B}" presName="spVertical1" presStyleCnt="0"/>
      <dgm:spPr/>
    </dgm:pt>
    <dgm:pt modelId="{E8B04A73-4CC9-49E0-AFDE-48632932FD21}" type="pres">
      <dgm:prSet presAssocID="{3FBB87E2-C8C3-4654-97CE-DCBB67B77A7B}" presName="parTx" presStyleLbl="revTx" presStyleIdx="0" presStyleCnt="1" custScaleY="138126" custLinFactNeighborX="-3912" custLinFactNeighborY="358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7FAC7-9878-4F53-BC43-1C523A8FAAF3}" type="pres">
      <dgm:prSet presAssocID="{3FBB87E2-C8C3-4654-97CE-DCBB67B77A7B}" presName="spVertical2" presStyleCnt="0"/>
      <dgm:spPr/>
    </dgm:pt>
    <dgm:pt modelId="{479B5C7E-A533-43CB-9437-E1BADCB45240}" type="pres">
      <dgm:prSet presAssocID="{3FBB87E2-C8C3-4654-97CE-DCBB67B77A7B}" presName="spVertical3" presStyleCnt="0"/>
      <dgm:spPr/>
    </dgm:pt>
    <dgm:pt modelId="{08FD5338-2668-4737-B576-2579ABDA20D9}" type="pres">
      <dgm:prSet presAssocID="{98F35212-485F-4D39-9F67-1C04B89D84CA}" presName="padding2" presStyleCnt="0"/>
      <dgm:spPr/>
    </dgm:pt>
    <dgm:pt modelId="{920208F2-BD6B-4A6E-BEF0-A6DC04047BD1}" type="pres">
      <dgm:prSet presAssocID="{98F35212-485F-4D39-9F67-1C04B89D84CA}" presName="negArrow" presStyleCnt="0"/>
      <dgm:spPr/>
    </dgm:pt>
    <dgm:pt modelId="{4EEAAA5A-981F-4108-A4F7-B0EDFDA3E17E}" type="pres">
      <dgm:prSet presAssocID="{98F35212-485F-4D39-9F67-1C04B89D84CA}" presName="backgroundArrow" presStyleLbl="node1" presStyleIdx="0" presStyleCnt="1" custScaleY="136475" custLinFactNeighborX="-348" custLinFactNeighborY="-240"/>
      <dgm:sp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</dgm:spPr>
    </dgm:pt>
  </dgm:ptLst>
  <dgm:cxnLst>
    <dgm:cxn modelId="{65F645FB-50FC-4F29-BF73-48CCFC648C38}" srcId="{98F35212-485F-4D39-9F67-1C04B89D84CA}" destId="{3FBB87E2-C8C3-4654-97CE-DCBB67B77A7B}" srcOrd="0" destOrd="0" parTransId="{4954C8A0-AA68-40E5-80FE-F85B81E7CBBD}" sibTransId="{47EE74E9-DD26-411C-969A-9D85C34ADAC3}"/>
    <dgm:cxn modelId="{55F1E52B-BD02-49E7-BF39-9723A5BD7CB3}" type="presOf" srcId="{3FBB87E2-C8C3-4654-97CE-DCBB67B77A7B}" destId="{E8B04A73-4CC9-49E0-AFDE-48632932FD21}" srcOrd="0" destOrd="0" presId="urn:microsoft.com/office/officeart/2005/8/layout/hProcess3"/>
    <dgm:cxn modelId="{2218103A-5089-44F1-AC5A-66D28F98F3B2}" type="presOf" srcId="{98F35212-485F-4D39-9F67-1C04B89D84CA}" destId="{8291BB7E-75D3-42CF-876A-211CA3A9DB0B}" srcOrd="0" destOrd="0" presId="urn:microsoft.com/office/officeart/2005/8/layout/hProcess3"/>
    <dgm:cxn modelId="{F5186136-DFA1-4196-BF70-2DD8B8FCFE24}" type="presParOf" srcId="{8291BB7E-75D3-42CF-876A-211CA3A9DB0B}" destId="{3FC409BF-3331-41F8-AF7C-982FCFC0DF5E}" srcOrd="0" destOrd="0" presId="urn:microsoft.com/office/officeart/2005/8/layout/hProcess3"/>
    <dgm:cxn modelId="{74187D29-D43F-4329-936B-1E46D58C1052}" type="presParOf" srcId="{8291BB7E-75D3-42CF-876A-211CA3A9DB0B}" destId="{CFBD2056-B391-420C-B692-04A7C0CE1966}" srcOrd="1" destOrd="0" presId="urn:microsoft.com/office/officeart/2005/8/layout/hProcess3"/>
    <dgm:cxn modelId="{6376E74F-A0BF-40BA-AA1B-7F7E06E514A5}" type="presParOf" srcId="{CFBD2056-B391-420C-B692-04A7C0CE1966}" destId="{45A78BE9-F74C-418B-B1D6-2762C1980E62}" srcOrd="0" destOrd="0" presId="urn:microsoft.com/office/officeart/2005/8/layout/hProcess3"/>
    <dgm:cxn modelId="{BCC5DE0E-68C7-4EC5-80AF-BBAAC8D7280B}" type="presParOf" srcId="{CFBD2056-B391-420C-B692-04A7C0CE1966}" destId="{BC74D0DF-A680-40EB-BA3D-2A14AFFF42BE}" srcOrd="1" destOrd="0" presId="urn:microsoft.com/office/officeart/2005/8/layout/hProcess3"/>
    <dgm:cxn modelId="{EC63B19E-42F1-40F8-B9C4-B7BFEEB4117F}" type="presParOf" srcId="{BC74D0DF-A680-40EB-BA3D-2A14AFFF42BE}" destId="{84F0CCF1-3C61-48A0-A242-E5329FDEA709}" srcOrd="0" destOrd="0" presId="urn:microsoft.com/office/officeart/2005/8/layout/hProcess3"/>
    <dgm:cxn modelId="{81C2E074-1947-4156-B66A-2F3405ADBC53}" type="presParOf" srcId="{BC74D0DF-A680-40EB-BA3D-2A14AFFF42BE}" destId="{E8B04A73-4CC9-49E0-AFDE-48632932FD21}" srcOrd="1" destOrd="0" presId="urn:microsoft.com/office/officeart/2005/8/layout/hProcess3"/>
    <dgm:cxn modelId="{6B0C6900-5AD5-4B74-AF84-F2E24AB21F74}" type="presParOf" srcId="{BC74D0DF-A680-40EB-BA3D-2A14AFFF42BE}" destId="{8D87FAC7-9878-4F53-BC43-1C523A8FAAF3}" srcOrd="2" destOrd="0" presId="urn:microsoft.com/office/officeart/2005/8/layout/hProcess3"/>
    <dgm:cxn modelId="{65C71A45-38E5-4368-81A3-EBD8D7B2B20F}" type="presParOf" srcId="{BC74D0DF-A680-40EB-BA3D-2A14AFFF42BE}" destId="{479B5C7E-A533-43CB-9437-E1BADCB45240}" srcOrd="3" destOrd="0" presId="urn:microsoft.com/office/officeart/2005/8/layout/hProcess3"/>
    <dgm:cxn modelId="{B47E67B6-0816-4A1F-A08A-77E2C7757488}" type="presParOf" srcId="{CFBD2056-B391-420C-B692-04A7C0CE1966}" destId="{08FD5338-2668-4737-B576-2579ABDA20D9}" srcOrd="2" destOrd="0" presId="urn:microsoft.com/office/officeart/2005/8/layout/hProcess3"/>
    <dgm:cxn modelId="{979D8B49-DC13-4936-B427-2FD3B39750D8}" type="presParOf" srcId="{CFBD2056-B391-420C-B692-04A7C0CE1966}" destId="{920208F2-BD6B-4A6E-BEF0-A6DC04047BD1}" srcOrd="3" destOrd="0" presId="urn:microsoft.com/office/officeart/2005/8/layout/hProcess3"/>
    <dgm:cxn modelId="{54412114-9AF6-493A-B94A-735F5274ED74}" type="presParOf" srcId="{CFBD2056-B391-420C-B692-04A7C0CE1966}" destId="{4EEAAA5A-981F-4108-A4F7-B0EDFDA3E17E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9B318F-4AC3-4BF5-A845-0C33CE0AA203}">
      <dsp:nvSpPr>
        <dsp:cNvPr id="0" name=""/>
        <dsp:cNvSpPr/>
      </dsp:nvSpPr>
      <dsp:spPr>
        <a:xfrm rot="5400000">
          <a:off x="-261864" y="261864"/>
          <a:ext cx="1745766" cy="1222036"/>
        </a:xfrm>
        <a:prstGeom prst="chevron">
          <a:avLst/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Во-первых</a:t>
          </a:r>
          <a:endParaRPr lang="ru-RU" sz="1900" kern="1200" dirty="0"/>
        </a:p>
      </dsp:txBody>
      <dsp:txXfrm rot="5400000">
        <a:off x="-261864" y="261864"/>
        <a:ext cx="1745766" cy="1222036"/>
      </dsp:txXfrm>
    </dsp:sp>
    <dsp:sp modelId="{4C5E3AC1-BE88-4B68-8873-BD5AC1B4771C}">
      <dsp:nvSpPr>
        <dsp:cNvPr id="0" name=""/>
        <dsp:cNvSpPr/>
      </dsp:nvSpPr>
      <dsp:spPr>
        <a:xfrm rot="5400000">
          <a:off x="4244184" y="-3019395"/>
          <a:ext cx="1134747" cy="7179043"/>
        </a:xfrm>
        <a:prstGeom prst="round2SameRect">
          <a:avLst/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внесены дополнения в пункт 1 статьи 365 Налогового кодекса РК, а именно для юридических лиц стало возможным признание своих структурных подразделений самостоятельными плательщиками налога на транспортные средства по транспортным средствам, зарегистрированным за такими структурными подразделениями в соответствии с законодательством Республики Казахстан о транспорте. </a:t>
          </a:r>
          <a:endParaRPr lang="ru-RU" sz="1300" kern="1200" dirty="0"/>
        </a:p>
      </dsp:txBody>
      <dsp:txXfrm rot="5400000">
        <a:off x="4244184" y="-3019395"/>
        <a:ext cx="1134747" cy="7179043"/>
      </dsp:txXfrm>
    </dsp:sp>
    <dsp:sp modelId="{F06AE33B-769C-429B-852D-9824A6092624}">
      <dsp:nvSpPr>
        <dsp:cNvPr id="0" name=""/>
        <dsp:cNvSpPr/>
      </dsp:nvSpPr>
      <dsp:spPr>
        <a:xfrm rot="5400000">
          <a:off x="-261864" y="1817873"/>
          <a:ext cx="1745766" cy="1222036"/>
        </a:xfrm>
        <a:prstGeom prst="chevron">
          <a:avLst/>
        </a:prstGeom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Во-вторых</a:t>
          </a:r>
          <a:endParaRPr lang="ru-RU" sz="1900" kern="1200" dirty="0"/>
        </a:p>
      </dsp:txBody>
      <dsp:txXfrm rot="5400000">
        <a:off x="-261864" y="1817873"/>
        <a:ext cx="1745766" cy="1222036"/>
      </dsp:txXfrm>
    </dsp:sp>
    <dsp:sp modelId="{DEC6A206-087D-4E59-B5E6-5535E923AE56}">
      <dsp:nvSpPr>
        <dsp:cNvPr id="0" name=""/>
        <dsp:cNvSpPr/>
      </dsp:nvSpPr>
      <dsp:spPr>
        <a:xfrm rot="5400000">
          <a:off x="4244184" y="-1512879"/>
          <a:ext cx="1134747" cy="7179043"/>
        </a:xfrm>
        <a:prstGeom prst="round2SameRect">
          <a:avLst/>
        </a:prstGeom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внесены изменения в подпункт 1 пункта 3 статьи 365 Налогового кодекса РК в части неплательщиков транспортных средств. Начиная с 2011 года для плательщиков единого земельного налога при расчете норматива потребности в грузовых автомобилях, подлежащих освобождению от уплаты налога на транспортные средства, учтены также площади под сенокосами и пастбищами.</a:t>
          </a:r>
          <a:endParaRPr lang="ru-RU" sz="1300" kern="1200" dirty="0"/>
        </a:p>
      </dsp:txBody>
      <dsp:txXfrm rot="5400000">
        <a:off x="4244184" y="-1512879"/>
        <a:ext cx="1134747" cy="7179043"/>
      </dsp:txXfrm>
    </dsp:sp>
    <dsp:sp modelId="{7CC4F8A1-255B-4CF0-802B-0E7E6D719B37}">
      <dsp:nvSpPr>
        <dsp:cNvPr id="0" name=""/>
        <dsp:cNvSpPr/>
      </dsp:nvSpPr>
      <dsp:spPr>
        <a:xfrm rot="5400000">
          <a:off x="-261864" y="3371129"/>
          <a:ext cx="1745766" cy="1222036"/>
        </a:xfrm>
        <a:prstGeom prst="chevron">
          <a:avLst/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В-третьих</a:t>
          </a:r>
          <a:endParaRPr lang="ru-RU" sz="1900" kern="1200" dirty="0"/>
        </a:p>
      </dsp:txBody>
      <dsp:txXfrm rot="5400000">
        <a:off x="-261864" y="3371129"/>
        <a:ext cx="1745766" cy="1222036"/>
      </dsp:txXfrm>
    </dsp:sp>
    <dsp:sp modelId="{B45AF4B5-682F-48D7-B758-644F92BDBE29}">
      <dsp:nvSpPr>
        <dsp:cNvPr id="0" name=""/>
        <dsp:cNvSpPr/>
      </dsp:nvSpPr>
      <dsp:spPr>
        <a:xfrm rot="5400000">
          <a:off x="4244184" y="71832"/>
          <a:ext cx="1134747" cy="7179043"/>
        </a:xfrm>
        <a:prstGeom prst="round2SameRect">
          <a:avLst/>
        </a:prstGeom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0"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внесены изменения в статью 367 Налогового кодекса РК («Налоговые ставки»), а именно:  В пункт 1 статьи 367 внесены изменения по установлению ставок в размере 6 МРП по легковым автомобилям с объемом двигателя от 2000 куб. см до 2500 куб. см (на 2010 год ставка установлена 5 МРП), а также 9 МРП по легковым автомобилям с объемом двигателя от 2500 куб. см до 3000 куб. см (на 2010 год ставка установлена 8 МРП).</a:t>
          </a:r>
          <a:endParaRPr lang="ru-RU" sz="1300" kern="1200" dirty="0"/>
        </a:p>
      </dsp:txBody>
      <dsp:txXfrm rot="5400000">
        <a:off x="4244184" y="71832"/>
        <a:ext cx="1134747" cy="717904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A03425-9897-4E9D-A21E-A21A8CCBD16B}" type="datetimeFigureOut">
              <a:rPr lang="ru-RU" smtClean="0"/>
              <a:pPr/>
              <a:t>05.03.2011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CA5E2F-6BF1-41CF-B1B0-0A421073933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auto-picture.com/audi_q5/1/docs/prev/02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images.yandex.kz/yandsearch?tld=kz&amp;ed=1&amp;text=%D1%82%D1%80%D0%B0%D0%BD%D1%81%D0%BF%D0%BE%D1%80%D1%82%20%D0%B8%D0%B7%20%D1%81%D0%B5%D0%BB%D1%8C%D1%85%D0%BE%D0%B7&amp;p=205&amp;img_url=www.trucksale.ru/images.php?id=754270&amp;category=construction&amp;imagenum=0&amp;rpt=simag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</a:rPr>
              <a:t>Презентация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На тему: Транспортный налог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8" y="4214818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Выполнила: Умарова Д. Эф 08-9р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Поверила: Кейкова Ж.К.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22960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2500330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002060"/>
                </a:solidFill>
              </a:rPr>
              <a:t>Как оплачивается налог на транспортные средства перегонщиками, если а/машина ранее не состояла на регистрации в дорожной полиции...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8229600" cy="438912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Налог в данном случае будет оплачиваться до регистрации за период с 1 числа месяца в котором возникло право собственности  до конца года</a:t>
            </a:r>
          </a:p>
          <a:p>
            <a:pPr>
              <a:buNone/>
            </a:pPr>
            <a:r>
              <a:rPr lang="ru-RU" b="1" dirty="0" smtClean="0"/>
              <a:t>Кто оплачивает транспортный налог, владеющий автотранспортным средством на праве доверительного управления...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В данном случае налог оплачивается на имя владельца автотранспортного средства, т.е. на РНН собственника (на кого выписан тех. паспорт).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Порядок исчисления и сроки  уплаты налога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Налогоплательщики исчисляют сумму налога за налоговый период самостоятельно</a:t>
            </a:r>
          </a:p>
          <a:p>
            <a:r>
              <a:rPr lang="ru-RU" dirty="0" smtClean="0"/>
              <a:t>Уплата налога производиться в бюджет </a:t>
            </a:r>
            <a:r>
              <a:rPr lang="ru-RU" dirty="0" smtClean="0">
                <a:solidFill>
                  <a:srgbClr val="C00000"/>
                </a:solidFill>
              </a:rPr>
              <a:t>                       Для Юридических лиц- не позднее 5 июня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Для физических лиц- до </a:t>
            </a:r>
            <a:r>
              <a:rPr lang="en-US" dirty="0" smtClean="0">
                <a:solidFill>
                  <a:srgbClr val="C00000"/>
                </a:solidFill>
              </a:rPr>
              <a:t>31 </a:t>
            </a:r>
            <a:r>
              <a:rPr lang="ru-RU" smtClean="0">
                <a:solidFill>
                  <a:srgbClr val="C00000"/>
                </a:solidFill>
              </a:rPr>
              <a:t>декабря текущего </a:t>
            </a:r>
            <a:r>
              <a:rPr lang="ru-RU" dirty="0" smtClean="0">
                <a:solidFill>
                  <a:srgbClr val="C00000"/>
                </a:solidFill>
              </a:rPr>
              <a:t>года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Налог на транспортное средство взимается от внешних данных без учета его доходности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http://www.auto-picture.com/audi_q5/1/wallpapers/152x114/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lum bright="3000"/>
          </a:blip>
          <a:srcRect/>
          <a:stretch>
            <a:fillRect/>
          </a:stretch>
        </p:blipFill>
        <p:spPr bwMode="auto">
          <a:xfrm>
            <a:off x="285720" y="2786058"/>
            <a:ext cx="4000528" cy="314327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7-tub.yandex.net/i?id=252087373-04">
            <a:hlinkClick r:id="rId4"/>
          </p:cNvPr>
          <p:cNvPicPr/>
          <p:nvPr/>
        </p:nvPicPr>
        <p:blipFill>
          <a:blip r:embed="rId5" cstate="print">
            <a:lum bright="-5000"/>
          </a:blip>
          <a:srcRect/>
          <a:stretch>
            <a:fillRect/>
          </a:stretch>
        </p:blipFill>
        <p:spPr bwMode="auto">
          <a:xfrm>
            <a:off x="4286248" y="2786058"/>
            <a:ext cx="3643338" cy="314327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0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Налог на транспортное средство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50720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900" b="1" dirty="0" smtClean="0"/>
              <a:t>Плательщиками налога на транспортное средство являются:</a:t>
            </a:r>
          </a:p>
          <a:p>
            <a:r>
              <a:rPr lang="ru-RU" sz="1900" dirty="0" smtClean="0"/>
              <a:t>Физические и юридические лица, имеющие транспортное средство</a:t>
            </a:r>
          </a:p>
          <a:p>
            <a:pPr>
              <a:buNone/>
            </a:pPr>
            <a:r>
              <a:rPr lang="ru-RU" sz="1900" b="1" dirty="0" smtClean="0"/>
              <a:t>Не являются плательщиками на транспортное средство:</a:t>
            </a:r>
          </a:p>
          <a:p>
            <a:pPr>
              <a:buNone/>
            </a:pPr>
            <a:r>
              <a:rPr lang="ru-RU" sz="1900" dirty="0" smtClean="0"/>
              <a:t>  1) плательщики единого земельного налога по следующим транспортным средствам, принадлежащим его членам на праве общей собственности и непосредственно используемым в процессе производства, хранения и переработки собственной сел.хоз. продукции;</a:t>
            </a:r>
          </a:p>
          <a:p>
            <a:pPr>
              <a:buNone/>
            </a:pPr>
            <a:r>
              <a:rPr lang="ru-RU" sz="1900" dirty="0" smtClean="0"/>
              <a:t> 2)производители сел.хоз. Продукции, включая плательщиков единого земельного налога, по специализированной сел.хоз-ой технике, используемый в производстве собственной сел.хоз. продукции.</a:t>
            </a:r>
          </a:p>
          <a:p>
            <a:pPr>
              <a:buNone/>
            </a:pPr>
            <a:r>
              <a:rPr lang="ru-RU" sz="1900" dirty="0" smtClean="0"/>
              <a:t> 3) государственные учреждения;</a:t>
            </a:r>
          </a:p>
          <a:p>
            <a:pPr>
              <a:buNone/>
            </a:pPr>
            <a:r>
              <a:rPr lang="ru-RU" sz="1900" dirty="0" smtClean="0"/>
              <a:t> 4)</a:t>
            </a:r>
            <a:r>
              <a:rPr lang="ru-RU" sz="2000" dirty="0" smtClean="0"/>
              <a:t> Герои Советского Союза и Герои Социалистического Труда, лица, имеющие звание “</a:t>
            </a:r>
            <a:r>
              <a:rPr lang="ru-RU" sz="2000" dirty="0" err="1" smtClean="0"/>
              <a:t>Халық қаһарманы</a:t>
            </a:r>
            <a:r>
              <a:rPr lang="ru-RU" sz="2000" dirty="0" smtClean="0"/>
              <a:t>”, награжденные орденом Славы трех степеней и орденом “</a:t>
            </a:r>
            <a:r>
              <a:rPr lang="ru-RU" sz="2000" dirty="0" err="1" smtClean="0"/>
              <a:t>Отан</a:t>
            </a:r>
            <a:r>
              <a:rPr lang="ru-RU" sz="2000" dirty="0" smtClean="0"/>
              <a:t>”, многодетные матери, удостоенные звания “Мать-героиня”, награжденные подвесками “Алтын </a:t>
            </a:r>
            <a:r>
              <a:rPr lang="ru-RU" sz="2000" dirty="0" err="1" smtClean="0"/>
              <a:t>алқа</a:t>
            </a:r>
            <a:r>
              <a:rPr lang="ru-RU" sz="2000" dirty="0" smtClean="0"/>
              <a:t>”, “</a:t>
            </a:r>
            <a:r>
              <a:rPr lang="ru-RU" sz="2000" dirty="0" err="1" smtClean="0"/>
              <a:t>Күміс алқа</a:t>
            </a:r>
            <a:r>
              <a:rPr lang="ru-RU" sz="2000" dirty="0" smtClean="0"/>
              <a:t>”, - по одному автотранспортному средству, являющемуся объектом обложения налогом; </a:t>
            </a:r>
            <a:br>
              <a:rPr lang="ru-RU" sz="2000" dirty="0" smtClean="0"/>
            </a:br>
            <a:endParaRPr lang="ru-RU" sz="2000" dirty="0" smtClean="0"/>
          </a:p>
          <a:p>
            <a:pPr>
              <a:buNone/>
            </a:pPr>
            <a:endParaRPr lang="ru-RU" sz="19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70C0"/>
                </a:solidFill>
              </a:rPr>
              <a:t>Налоговая ставка (месячный расчетный показатель</a:t>
            </a:r>
            <a:r>
              <a:rPr lang="ru-RU" sz="3100" b="1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686800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 </a:t>
            </a:r>
            <a:r>
              <a:rPr lang="ru-RU" sz="1600" dirty="0" smtClean="0">
                <a:solidFill>
                  <a:srgbClr val="002060"/>
                </a:solidFill>
              </a:rPr>
              <a:t>1. - </a:t>
            </a:r>
            <a:r>
              <a:rPr lang="ru-RU" sz="1800" b="1" dirty="0" smtClean="0">
                <a:solidFill>
                  <a:srgbClr val="002060"/>
                </a:solidFill>
              </a:rPr>
              <a:t>Легковые автомобили с объемом двигателя (куб. см):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до 1100 включительно - 1;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1100 до 1500 включительно - 2;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1500 до 2000 включительно - 3;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2000 до 2500 включительно - 5;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2500 до 3000 включительно - 8;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3000 до 4000 включительно - 15;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4000 - 117.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 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2. - </a:t>
            </a:r>
            <a:r>
              <a:rPr lang="ru-RU" sz="1800" b="1" dirty="0" smtClean="0">
                <a:solidFill>
                  <a:srgbClr val="002060"/>
                </a:solidFill>
              </a:rPr>
              <a:t>Грузовые, специальные автомобили грузоподъемностью (без учета прицепов):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до 1 тонны включительно - 3;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1 тонны до 1,5 тонны включительно - 5;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1,5 до 5 тонн включительно - 7;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- свыше 5 тонн 9.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 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3. - </a:t>
            </a:r>
            <a:r>
              <a:rPr lang="ru-RU" sz="1800" b="1" dirty="0" smtClean="0">
                <a:solidFill>
                  <a:srgbClr val="002060"/>
                </a:solidFill>
              </a:rPr>
              <a:t>Самоходные машины и механизмы на пневматическом ходу, за исключением машин и механизмов на гусеничном ходу 3.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4. </a:t>
            </a:r>
            <a:r>
              <a:rPr lang="ru-RU" sz="2800" b="1" dirty="0" smtClean="0">
                <a:solidFill>
                  <a:srgbClr val="002060"/>
                </a:solidFill>
              </a:rPr>
              <a:t>- Автобусы: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до 12 посадочных мест включительно - 9;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12 до 25 посадочных мест включительно - 14;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25 посадочных мест 20.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 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5. - </a:t>
            </a:r>
            <a:r>
              <a:rPr lang="ru-RU" sz="2800" b="1" dirty="0" smtClean="0">
                <a:solidFill>
                  <a:srgbClr val="002060"/>
                </a:solidFill>
              </a:rPr>
              <a:t>Мотоциклы, мотороллеры, мотосани, маломерные суда, </a:t>
            </a:r>
            <a:r>
              <a:rPr lang="ru-RU" sz="2800" dirty="0" smtClean="0">
                <a:solidFill>
                  <a:srgbClr val="002060"/>
                </a:solidFill>
              </a:rPr>
              <a:t>мощность двигателя которых: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до 55 кВт включительно - 1;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55 кВт - 10.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 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6. </a:t>
            </a:r>
            <a:r>
              <a:rPr lang="ru-RU" sz="2800" b="1" dirty="0" smtClean="0">
                <a:solidFill>
                  <a:srgbClr val="002060"/>
                </a:solidFill>
              </a:rPr>
              <a:t>- Катера, суда, буксиры, баржи, яхты (мощность двигателя в лошадиных силах):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до 160 включительно - 6;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160 до 500 включительно - 18;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500 до 1000 включительно - 32;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- свыше 1000 - 55.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 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Объектом налогообложения является транспортные средства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C00000"/>
                </a:solidFill>
              </a:rPr>
              <a:t>за исключением прицепов;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являются объектом обложения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Курьерные автотранспорты, самосвалы грузоподъемностью 40 тонн и выше, специализированные медицинские транспортные средства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Новые ставки налога на транспор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0"/>
            <a:ext cx="464343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64" y="500042"/>
            <a:ext cx="8715436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Об изменениях в Налоговом кодексе РК с 2011 года по администрированию непроизводственных платежей</a:t>
            </a:r>
            <a:endParaRPr lang="ru-RU" sz="2800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14488"/>
          <a:ext cx="840108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В-четвертых,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внесены изменения в пункт 3 статьи 368 Налогового кодекса РК в части передачи права собственности на объекты налогообложения между физическими лицами, в случае если в течение текущего налогового периода передающей стороной произведена уплата годовой суммы налога. В данный пункт, помимо договора купли-продажи, также включен договор мены. То есть в случае уплаты годовой суммы налога на транспортные средства передающей стороной при передаче права собственности по договору купли-продажи, мены физическим лицом физическому лицу, не являющихся индивидуальными предпринимателями, передающая сторона по согласованию сторон не производит уплату налога. Уплаченная передающей стороной сумма является исполнением налогового обязательства приобретающей стороной.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 дополнениях в Налоговом кодексе РК с 2011 года по администрированию непроизводственных платежей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</TotalTime>
  <Words>843</Words>
  <Application>Microsoft Office PowerPoint</Application>
  <PresentationFormat>Экран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Презентация</vt:lpstr>
      <vt:lpstr>Налог на транспортное средство взимается от внешних данных без учета его доходности</vt:lpstr>
      <vt:lpstr>Налог на транспортное средство</vt:lpstr>
      <vt:lpstr>Налоговая ставка (месячный расчетный показатель) </vt:lpstr>
      <vt:lpstr>Слайд 5</vt:lpstr>
      <vt:lpstr>Слайд 6</vt:lpstr>
      <vt:lpstr>Об изменениях в Налоговом кодексе РК с 2011 года по администрированию непроизводственных платежей</vt:lpstr>
      <vt:lpstr>Слайд 8</vt:lpstr>
      <vt:lpstr>О дополнениях в Налоговом кодексе РК с 2011 года по администрированию непроизводственных платежей</vt:lpstr>
      <vt:lpstr>Слайд 10</vt:lpstr>
      <vt:lpstr>Как оплачивается налог на транспортные средства перегонщиками, если а/машина ранее не состояла на регистрации в дорожной полиции... </vt:lpstr>
      <vt:lpstr>Порядок исчисления и сроки  уплаты налога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User</dc:creator>
  <cp:lastModifiedBy>Admin</cp:lastModifiedBy>
  <cp:revision>13</cp:revision>
  <dcterms:created xsi:type="dcterms:W3CDTF">2011-03-01T17:45:13Z</dcterms:created>
  <dcterms:modified xsi:type="dcterms:W3CDTF">2011-03-05T03:16:01Z</dcterms:modified>
</cp:coreProperties>
</file>