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ww.PHILka.RU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66" d="100"/>
          <a:sy n="66" d="100"/>
        </p:scale>
        <p:origin x="-5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90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3BAC5-7BEB-4B19-8CEA-12DA90563A25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AF990-41E8-4CE7-ADFC-FD58ADB248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AF990-41E8-4CE7-ADFC-FD58ADB2488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48859A9-32D2-4E43-B44A-63AD88755332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A6C7C1F-8F68-4D83-9C91-290F36555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kk.wikipedia.org/w/index.php?title=%D0%98.%D0%9C._%D0%A1%D0%B5%D1%87%D0%B5%D0%BD%D0%BE%D0%B2&amp;action=edit&amp;redlink=1" TargetMode="External"/><Relationship Id="rId3" Type="http://schemas.openxmlformats.org/officeDocument/2006/relationships/hyperlink" Target="http://kk.wikipedia.org/wiki/%D0%9B%D0%B0%D1%82%D1%8B%D0%BD_%D1%82%D1%96%D0%BB%D1%96" TargetMode="External"/><Relationship Id="rId7" Type="http://schemas.openxmlformats.org/officeDocument/2006/relationships/hyperlink" Target="http://kk.wikipedia.org/wiki/1820" TargetMode="External"/><Relationship Id="rId12" Type="http://schemas.openxmlformats.org/officeDocument/2006/relationships/hyperlink" Target="http://kk.wikipedia.org/wiki/%D0%A0%D0%B5%D1%84%D0%BB%D0%B5%D0%BA%D1%8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iki/1749" TargetMode="External"/><Relationship Id="rId11" Type="http://schemas.openxmlformats.org/officeDocument/2006/relationships/hyperlink" Target="http://kk.wikipedia.org/wiki/%D0%A8%D0%B0%D1%80%D1%82%D1%81%D1%8B%D0%B7_%D1%80%D0%B5%D1%84%D0%BB%D0%B5%D0%BA%D1%81" TargetMode="External"/><Relationship Id="rId5" Type="http://schemas.openxmlformats.org/officeDocument/2006/relationships/hyperlink" Target="http://kk.wikipedia.org/wiki/1650" TargetMode="External"/><Relationship Id="rId10" Type="http://schemas.openxmlformats.org/officeDocument/2006/relationships/hyperlink" Target="http://kk.wikipedia.org/wiki/%D0%A8%D0%B0%D1%80%D1%82%D1%82%D1%8B_%D1%80%D0%B5%D1%84%D0%BB%D0%B5%D0%BA%D1%81" TargetMode="External"/><Relationship Id="rId4" Type="http://schemas.openxmlformats.org/officeDocument/2006/relationships/hyperlink" Target="http://kk.wikipedia.org/wiki/1596" TargetMode="External"/><Relationship Id="rId9" Type="http://schemas.openxmlformats.org/officeDocument/2006/relationships/hyperlink" Target="http://kk.wikipedia.org/w/index.php?title=%D0%98.%D0%9F._%D0%9F%D0%B0%D0%B2%D0%BB%D0%BE%D0%B2&amp;action=edit&amp;redlink=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i="1" dirty="0" smtClean="0"/>
              <a:t>Рефлекс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kk-KZ" sz="3600" b="1" i="1" dirty="0" smtClean="0"/>
              <a:t>Жоспар</a:t>
            </a:r>
          </a:p>
          <a:p>
            <a:pPr algn="ctr">
              <a:buNone/>
            </a:pPr>
            <a:r>
              <a:rPr lang="kk-KZ" sz="3600" b="1" i="1" dirty="0" smtClean="0"/>
              <a:t>*Кіріспе</a:t>
            </a:r>
          </a:p>
          <a:p>
            <a:pPr algn="ctr">
              <a:buNone/>
            </a:pPr>
            <a:r>
              <a:rPr lang="kk-KZ" sz="3600" b="1" i="1" dirty="0" smtClean="0"/>
              <a:t>*Негізгі бөлім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kk-KZ" sz="3600" b="1" i="1" dirty="0" smtClean="0"/>
              <a:t>Шартты рефлекс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kk-KZ" sz="3600" b="1" i="1" dirty="0" smtClean="0"/>
              <a:t>Шартсыз рефлекс</a:t>
            </a:r>
            <a:endParaRPr lang="en-US" sz="3600" b="1" i="1" dirty="0" smtClean="0"/>
          </a:p>
          <a:p>
            <a:pPr marL="514350" indent="-514350" algn="ctr">
              <a:buFont typeface="+mj-lt"/>
              <a:buAutoNum type="arabicPeriod"/>
            </a:pPr>
            <a:r>
              <a:rPr lang="kk-KZ" sz="3600" b="1" i="1" dirty="0" smtClean="0"/>
              <a:t>Организмнің әрекеттік қалпы</a:t>
            </a:r>
          </a:p>
          <a:p>
            <a:pPr marL="514350" indent="-514350" algn="ctr">
              <a:buNone/>
            </a:pPr>
            <a:endParaRPr lang="kk-KZ" b="1" i="1" dirty="0"/>
          </a:p>
          <a:p>
            <a:pPr marL="514350" indent="-514350" algn="ctr">
              <a:buNone/>
            </a:pPr>
            <a:endParaRPr lang="kk-KZ" dirty="0" smtClean="0"/>
          </a:p>
          <a:p>
            <a:pPr marL="514350" indent="-514350" algn="ctr">
              <a:buNone/>
            </a:pPr>
            <a:endParaRPr lang="kk-KZ" dirty="0"/>
          </a:p>
          <a:p>
            <a:pPr marL="514350" indent="-514350" algn="ctr">
              <a:buNone/>
            </a:pPr>
            <a:endParaRPr lang="kk-KZ" dirty="0" smtClean="0"/>
          </a:p>
          <a:p>
            <a:pPr marL="514350" indent="-514350" algn="ctr">
              <a:buNone/>
            </a:pPr>
            <a:endParaRPr lang="kk-KZ" dirty="0"/>
          </a:p>
          <a:p>
            <a:pPr marL="514350" indent="-514350" algn="ctr">
              <a:buNone/>
            </a:pPr>
            <a:endParaRPr lang="kk-KZ" dirty="0" smtClean="0"/>
          </a:p>
          <a:p>
            <a:pPr marL="514350" indent="-514350" algn="ctr">
              <a:buNone/>
            </a:pPr>
            <a:endParaRPr lang="kk-KZ" dirty="0"/>
          </a:p>
          <a:p>
            <a:pPr marL="514350" indent="-514350" algn="ctr">
              <a:buNone/>
            </a:pPr>
            <a:endParaRPr lang="kk-KZ" dirty="0" smtClean="0"/>
          </a:p>
          <a:p>
            <a:pPr marL="514350" indent="-514350" algn="ctr">
              <a:buNone/>
            </a:pPr>
            <a:endParaRPr lang="kk-KZ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357166"/>
            <a:ext cx="7239000" cy="1143000"/>
          </a:xfrm>
        </p:spPr>
        <p:txBody>
          <a:bodyPr/>
          <a:lstStyle/>
          <a:p>
            <a:r>
              <a:rPr lang="kk-KZ" i="1" dirty="0" smtClean="0"/>
              <a:t>Рефлекс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5000660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i="1" smtClean="0"/>
              <a:t>Рефлекс(</a:t>
            </a:r>
            <a:r>
              <a:rPr lang="ru-RU" sz="2900" b="1" i="1" smtClean="0">
                <a:hlinkClick r:id="rId3" tooltip="Латын тілі"/>
              </a:rPr>
              <a:t>лат</a:t>
            </a:r>
            <a:r>
              <a:rPr lang="ru-RU" sz="2900" b="1" i="1" smtClean="0"/>
              <a:t> </a:t>
            </a:r>
            <a:r>
              <a:rPr lang="en-US" sz="2900" b="1" i="1" dirty="0" err="1" smtClean="0"/>
              <a:t>reflexus</a:t>
            </a:r>
            <a:r>
              <a:rPr lang="en-US" sz="2900" b="1" i="1" dirty="0" smtClean="0"/>
              <a:t> — </a:t>
            </a:r>
            <a:r>
              <a:rPr lang="ru-RU" sz="2900" b="1" i="1" dirty="0" err="1" smtClean="0"/>
              <a:t>кері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қайтарылған, шағылысқан</a:t>
            </a:r>
            <a:r>
              <a:rPr lang="ru-RU" sz="2900" b="1" i="1" dirty="0" smtClean="0"/>
              <a:t>) — </a:t>
            </a:r>
            <a:r>
              <a:rPr lang="ru-RU" sz="2900" b="1" i="1" dirty="0" err="1" smtClean="0"/>
              <a:t>ағзаның ішкі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немесе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сыртқы тітіркендіргіштер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әсеріне орталық жүйке жүйесінің қатысуымен қайтаратын жауабы</a:t>
            </a:r>
            <a:r>
              <a:rPr lang="ru-RU" sz="2900" b="1" i="1" dirty="0" smtClean="0"/>
              <a:t>. Рефлекс </a:t>
            </a:r>
            <a:r>
              <a:rPr lang="ru-RU" sz="2900" b="1" i="1" dirty="0" err="1" smtClean="0"/>
              <a:t>туралы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түсінікті алғаш рет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ұсынған </a:t>
            </a:r>
            <a:r>
              <a:rPr lang="ru-RU" sz="2900" b="1" i="1" dirty="0" smtClean="0"/>
              <a:t>француз философы Р.Декарт (</a:t>
            </a:r>
            <a:r>
              <a:rPr lang="ru-RU" sz="2900" b="1" i="1" dirty="0" smtClean="0">
                <a:hlinkClick r:id="rId4" tooltip="1596"/>
              </a:rPr>
              <a:t>1596</a:t>
            </a:r>
            <a:r>
              <a:rPr lang="ru-RU" sz="2900" b="1" i="1" dirty="0" smtClean="0"/>
              <a:t> — </a:t>
            </a:r>
            <a:r>
              <a:rPr lang="ru-RU" sz="2900" b="1" i="1" dirty="0" smtClean="0">
                <a:hlinkClick r:id="rId5" tooltip="1650"/>
              </a:rPr>
              <a:t>1650</a:t>
            </a:r>
            <a:r>
              <a:rPr lang="ru-RU" sz="2900" b="1" i="1" dirty="0" smtClean="0"/>
              <a:t>). </a:t>
            </a:r>
            <a:r>
              <a:rPr lang="ru-RU" sz="2900" b="1" i="1" dirty="0" err="1" smtClean="0"/>
              <a:t>Ол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Рефлексті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санаға тәуелсіз, жан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әрекетінің нәтижесі деп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есептеді</a:t>
            </a:r>
            <a:r>
              <a:rPr lang="ru-RU" sz="2900" b="1" i="1" dirty="0" smtClean="0"/>
              <a:t>. “Рефлекс” </a:t>
            </a:r>
            <a:r>
              <a:rPr lang="ru-RU" sz="2900" b="1" i="1" dirty="0" err="1" smtClean="0"/>
              <a:t>терминін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жүйке жүйесі физиологиясына</a:t>
            </a:r>
            <a:r>
              <a:rPr lang="ru-RU" sz="2900" b="1" i="1" dirty="0" smtClean="0"/>
              <a:t> чех </a:t>
            </a:r>
            <a:r>
              <a:rPr lang="ru-RU" sz="2900" b="1" i="1" dirty="0" err="1" smtClean="0"/>
              <a:t>ғалымы Й.Прохаска</a:t>
            </a:r>
            <a:r>
              <a:rPr lang="ru-RU" sz="2900" b="1" i="1" dirty="0" smtClean="0"/>
              <a:t> (</a:t>
            </a:r>
            <a:r>
              <a:rPr lang="ru-RU" sz="2900" b="1" i="1" dirty="0" smtClean="0">
                <a:hlinkClick r:id="rId6" tooltip="1749"/>
              </a:rPr>
              <a:t>1749</a:t>
            </a:r>
            <a:r>
              <a:rPr lang="ru-RU" sz="2900" b="1" i="1" dirty="0" smtClean="0"/>
              <a:t> — </a:t>
            </a:r>
            <a:r>
              <a:rPr lang="ru-RU" sz="2900" b="1" i="1" dirty="0" smtClean="0">
                <a:hlinkClick r:id="rId7" tooltip="1820"/>
              </a:rPr>
              <a:t>1820</a:t>
            </a:r>
            <a:r>
              <a:rPr lang="ru-RU" sz="2900" b="1" i="1" dirty="0" smtClean="0"/>
              <a:t>) </a:t>
            </a:r>
            <a:r>
              <a:rPr lang="ru-RU" sz="2900" b="1" i="1" dirty="0" err="1" smtClean="0"/>
              <a:t>енгізді</a:t>
            </a:r>
            <a:r>
              <a:rPr lang="ru-RU" sz="2900" b="1" i="1" dirty="0" smtClean="0"/>
              <a:t>. </a:t>
            </a:r>
            <a:r>
              <a:rPr lang="ru-RU" sz="2900" b="1" i="1" dirty="0" err="1" smtClean="0"/>
              <a:t>Бұл ілімді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орыс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ғалымдары </a:t>
            </a:r>
            <a:r>
              <a:rPr lang="ru-RU" sz="2900" b="1" i="1" dirty="0" smtClean="0">
                <a:hlinkClick r:id="rId8" tooltip="И.М. Сеченов (мұндай бет жоқ)"/>
              </a:rPr>
              <a:t>И.М. Сеченов</a:t>
            </a:r>
            <a:r>
              <a:rPr lang="ru-RU" sz="2900" b="1" i="1" dirty="0" smtClean="0"/>
              <a:t> пен </a:t>
            </a:r>
            <a:r>
              <a:rPr lang="ru-RU" sz="2900" b="1" i="1" dirty="0" smtClean="0">
                <a:hlinkClick r:id="rId9" tooltip="И.П. Павлов (мұндай бет жоқ)"/>
              </a:rPr>
              <a:t>И.П. Павлов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одан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әрі дамытты</a:t>
            </a:r>
            <a:r>
              <a:rPr lang="ru-RU" sz="2900" b="1" i="1" dirty="0" smtClean="0"/>
              <a:t>. Рефлекс </a:t>
            </a:r>
            <a:r>
              <a:rPr lang="ru-RU" sz="2900" b="1" i="1" dirty="0" err="1" smtClean="0"/>
              <a:t>дененің белгілі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бір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бөлігінде орналасқан рецепторлардың тітіркенуінен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басталады</a:t>
            </a:r>
            <a:r>
              <a:rPr lang="ru-RU" sz="2900" b="1" i="1" dirty="0" smtClean="0"/>
              <a:t>. Рефлекс </a:t>
            </a:r>
            <a:r>
              <a:rPr lang="ru-RU" sz="2900" b="1" i="1" dirty="0" err="1" smtClean="0"/>
              <a:t>тудыратын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қозудың жүріп өтетін жолын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рефлекс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доғасы дейді</a:t>
            </a:r>
            <a:r>
              <a:rPr lang="ru-RU" sz="2900" b="1" i="1" dirty="0" smtClean="0"/>
              <a:t>. </a:t>
            </a:r>
            <a:r>
              <a:rPr lang="ru-RU" sz="2900" b="1" i="1" dirty="0" err="1" smtClean="0"/>
              <a:t>Тітіркендіргішке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қайтаратын жауабына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қарай Рефлекстің бірнеше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түрлері </a:t>
            </a:r>
            <a:r>
              <a:rPr lang="ru-RU" sz="2900" b="1" i="1" dirty="0" smtClean="0"/>
              <a:t>бар.</a:t>
            </a:r>
          </a:p>
          <a:p>
            <a:r>
              <a:rPr lang="ru-RU" sz="2900" b="1" i="1" dirty="0" err="1" smtClean="0"/>
              <a:t>Қалыптасу табиғатына, атқаратын қызметіне және биологиялық маңызына қарай Рефлекстер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шартты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және шартсыз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болып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жіктеледі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(қ.</a:t>
            </a:r>
            <a:r>
              <a:rPr lang="ru-RU" sz="2900" b="1" i="1" dirty="0" smtClean="0"/>
              <a:t> </a:t>
            </a:r>
            <a:r>
              <a:rPr lang="ru-RU" sz="2900" b="1" i="1" dirty="0" err="1" smtClean="0">
                <a:hlinkClick r:id="rId10" tooltip="Шартты рефлекс"/>
              </a:rPr>
              <a:t>Шартты</a:t>
            </a:r>
            <a:r>
              <a:rPr lang="ru-RU" sz="2900" b="1" i="1" dirty="0" smtClean="0">
                <a:hlinkClick r:id="rId10" tooltip="Шартты рефлекс"/>
              </a:rPr>
              <a:t> рефлекс</a:t>
            </a:r>
            <a:r>
              <a:rPr lang="ru-RU" sz="2900" b="1" i="1" dirty="0" smtClean="0"/>
              <a:t>; </a:t>
            </a:r>
            <a:r>
              <a:rPr lang="ru-RU" sz="2900" b="1" i="1" dirty="0" err="1" smtClean="0">
                <a:hlinkClick r:id="rId11" tooltip="Шартсыз рефлекс"/>
              </a:rPr>
              <a:t>Шартсыз</a:t>
            </a:r>
            <a:r>
              <a:rPr lang="ru-RU" sz="2900" b="1" i="1" dirty="0" smtClean="0">
                <a:hlinkClick r:id="rId11" tooltip="Шартсыз рефлекс"/>
              </a:rPr>
              <a:t> рефлекс</a:t>
            </a:r>
            <a:r>
              <a:rPr lang="ru-RU" sz="2900" b="1" i="1" dirty="0" smtClean="0"/>
              <a:t>). </a:t>
            </a:r>
            <a:r>
              <a:rPr lang="ru-RU" sz="2900" b="1" i="1" dirty="0" err="1" smtClean="0"/>
              <a:t>Рефлекстің түрлі органдардың қызметі </a:t>
            </a:r>
            <a:r>
              <a:rPr lang="ru-RU" sz="2900" b="1" i="1" dirty="0" smtClean="0"/>
              <a:t>мен </a:t>
            </a:r>
            <a:r>
              <a:rPr lang="ru-RU" sz="2900" b="1" i="1" dirty="0" err="1" smtClean="0"/>
              <a:t>олардың байланысын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реттей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отырып</a:t>
            </a:r>
            <a:r>
              <a:rPr lang="ru-RU" sz="2900" b="1" i="1" dirty="0" smtClean="0"/>
              <a:t>, </a:t>
            </a:r>
            <a:r>
              <a:rPr lang="ru-RU" sz="2900" b="1" i="1" dirty="0" err="1" smtClean="0"/>
              <a:t>ағзаның ішкі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ортасының салыстырмалы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тұрақтылығын </a:t>
            </a:r>
            <a:r>
              <a:rPr lang="ru-RU" sz="2900" b="1" i="1" dirty="0" smtClean="0"/>
              <a:t>(гомеостаз) </a:t>
            </a:r>
            <a:r>
              <a:rPr lang="ru-RU" sz="2900" b="1" i="1" dirty="0" err="1" smtClean="0"/>
              <a:t>қамтамасыз етуде</a:t>
            </a:r>
            <a:r>
              <a:rPr lang="ru-RU" sz="2900" b="1" i="1" dirty="0" smtClean="0"/>
              <a:t>, оны </a:t>
            </a:r>
            <a:r>
              <a:rPr lang="ru-RU" sz="2900" b="1" i="1" dirty="0" err="1" smtClean="0"/>
              <a:t>сыртқы </a:t>
            </a:r>
            <a:r>
              <a:rPr lang="ru-RU" sz="2900" b="1" i="1" dirty="0" smtClean="0"/>
              <a:t>орта </a:t>
            </a:r>
            <a:r>
              <a:rPr lang="ru-RU" sz="2900" b="1" i="1" dirty="0" err="1" smtClean="0"/>
              <a:t>жағдайларына бейімдеуде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маңызы зор</a:t>
            </a:r>
            <a:r>
              <a:rPr lang="ru-RU" sz="2900" b="1" i="1" dirty="0" smtClean="0"/>
              <a:t>. </a:t>
            </a:r>
            <a:r>
              <a:rPr lang="ru-RU" sz="2900" b="1" i="1" dirty="0" err="1" smtClean="0"/>
              <a:t>Жүйке жүйесінің Рефлексті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әрекетінің нәтижесінде ағза әрекетінің тұтастығы және оның сыртқы ортамен</a:t>
            </a:r>
            <a:r>
              <a:rPr lang="ru-RU" sz="2900" b="1" i="1" dirty="0" smtClean="0"/>
              <a:t> </a:t>
            </a:r>
            <a:r>
              <a:rPr lang="ru-RU" sz="2900" b="1" i="1" dirty="0" err="1" smtClean="0"/>
              <a:t>қарым-қатынасы анықталады.</a:t>
            </a:r>
            <a:r>
              <a:rPr lang="ru-RU" sz="2900" b="1" i="1" baseline="30000" dirty="0" smtClean="0">
                <a:hlinkClick r:id="rId12"/>
              </a:rPr>
              <a:t>[</a:t>
            </a:r>
            <a:endParaRPr lang="ru-RU" sz="2900" b="1" i="1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7267604" cy="1143000"/>
          </a:xfrm>
        </p:spPr>
        <p:txBody>
          <a:bodyPr/>
          <a:lstStyle/>
          <a:p>
            <a:r>
              <a:rPr lang="kk-KZ" i="1" dirty="0" smtClean="0"/>
              <a:t>Шартты рефлекс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8329642" cy="48463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/>
              <a:t>           </a:t>
            </a:r>
            <a:r>
              <a:rPr lang="ru-RU" b="1" i="1" dirty="0" err="1" smtClean="0"/>
              <a:t>Шартты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рефлекстер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жеке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организмнің тіршілік</a:t>
            </a:r>
            <a:r>
              <a:rPr lang="ru-RU" b="1" i="1" dirty="0" smtClean="0"/>
              <a:t> </a:t>
            </a:r>
            <a:r>
              <a:rPr lang="ru-RU" b="1" i="1" dirty="0" err="1" smtClean="0"/>
              <a:t>ету</a:t>
            </a:r>
            <a:r>
              <a:rPr lang="ru-RU" b="1" i="1" dirty="0" smtClean="0"/>
              <a:t>        </a:t>
            </a:r>
            <a:r>
              <a:rPr lang="ru-RU" b="1" i="1" dirty="0" err="1" smtClean="0"/>
              <a:t>барысында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пайда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болады</a:t>
            </a:r>
            <a:r>
              <a:rPr lang="ru-RU" b="1" i="1" dirty="0" smtClean="0"/>
              <a:t>, </a:t>
            </a:r>
            <a:r>
              <a:rPr lang="ru-RU" b="1" i="1" dirty="0" err="1" smtClean="0"/>
              <a:t>тұқым қуаламайды және онша</a:t>
            </a:r>
            <a:r>
              <a:rPr lang="ru-RU" b="1" i="1" dirty="0" smtClean="0"/>
              <a:t> </a:t>
            </a:r>
            <a:r>
              <a:rPr lang="ru-RU" b="1" i="1" dirty="0" err="1" smtClean="0"/>
              <a:t>тұрақты емес</a:t>
            </a:r>
            <a:r>
              <a:rPr lang="ru-RU" b="1" i="1" dirty="0" smtClean="0"/>
              <a:t>. </a:t>
            </a:r>
            <a:r>
              <a:rPr lang="ru-RU" b="1" i="1" dirty="0" err="1" smtClean="0"/>
              <a:t>Шартты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рефлекстер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бірден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пайда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болмайды</a:t>
            </a:r>
            <a:r>
              <a:rPr lang="ru-RU" b="1" i="1" dirty="0" smtClean="0"/>
              <a:t>, </a:t>
            </a:r>
            <a:r>
              <a:rPr lang="ru-RU" b="1" i="1" dirty="0" err="1" smtClean="0"/>
              <a:t>олар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белгілі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жағдайларға байланысты</a:t>
            </a:r>
            <a:r>
              <a:rPr lang="ru-RU" b="1" i="1" dirty="0" smtClean="0"/>
              <a:t>, </a:t>
            </a:r>
            <a:r>
              <a:rPr lang="ru-RU" b="1" i="1" dirty="0" err="1" smtClean="0"/>
              <a:t>біртіндеп</a:t>
            </a:r>
            <a:r>
              <a:rPr lang="ru-RU" b="1" i="1" dirty="0" smtClean="0"/>
              <a:t> </a:t>
            </a:r>
            <a:r>
              <a:rPr lang="ru-RU" b="1" i="1" dirty="0" err="1" smtClean="0"/>
              <a:t>жасалады</a:t>
            </a:r>
            <a:r>
              <a:rPr lang="ru-RU" b="1" i="1" dirty="0" smtClean="0"/>
              <a:t>. </a:t>
            </a:r>
            <a:r>
              <a:rPr lang="ru-RU" b="1" i="1" dirty="0" err="1" smtClean="0"/>
              <a:t>Шартты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рефлекстер</a:t>
            </a:r>
            <a:r>
              <a:rPr lang="ru-RU" b="1" i="1" dirty="0" smtClean="0"/>
              <a:t> болу </a:t>
            </a:r>
            <a:r>
              <a:rPr lang="ru-RU" b="1" i="1" dirty="0" err="1" smtClean="0"/>
              <a:t>үшін шартты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байланыс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деп</a:t>
            </a:r>
            <a:r>
              <a:rPr lang="ru-RU" b="1" i="1" dirty="0" smtClean="0"/>
              <a:t> </a:t>
            </a:r>
            <a:r>
              <a:rPr lang="ru-RU" b="1" i="1" dirty="0" err="1" smtClean="0"/>
              <a:t>аталатын</a:t>
            </a:r>
            <a:r>
              <a:rPr lang="ru-RU" b="1" i="1" dirty="0" smtClean="0"/>
              <a:t>, ми </a:t>
            </a:r>
            <a:r>
              <a:rPr lang="ru-RU" b="1" i="1" dirty="0" err="1" smtClean="0"/>
              <a:t>қыртысында жаңа байланыс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орнауы</a:t>
            </a:r>
            <a:r>
              <a:rPr lang="ru-RU" b="1" i="1" dirty="0" smtClean="0"/>
              <a:t> </a:t>
            </a:r>
            <a:r>
              <a:rPr lang="ru-RU" b="1" i="1" dirty="0" err="1" smtClean="0"/>
              <a:t>қажет</a:t>
            </a:r>
            <a:r>
              <a:rPr lang="ru-RU" b="1" i="1" dirty="0" smtClean="0"/>
              <a:t>. </a:t>
            </a:r>
            <a:r>
              <a:rPr lang="ru-RU" b="1" i="1" dirty="0" err="1" smtClean="0"/>
              <a:t>Сөйтіп, бұрын болмаған жаңа рефлекторлық доға тұйықталуы қажет.</a:t>
            </a:r>
            <a:r>
              <a:rPr lang="ru-RU" b="1" i="1" dirty="0" smtClean="0"/>
              <a:t> </a:t>
            </a:r>
            <a:r>
              <a:rPr lang="ru-RU" b="1" i="1" dirty="0" err="1" smtClean="0"/>
              <a:t>Шартты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рефлекстердің доғасының </a:t>
            </a:r>
            <a:r>
              <a:rPr lang="ru-RU" b="1" i="1" dirty="0" smtClean="0"/>
              <a:t>1-звеносы – анализатор (</a:t>
            </a:r>
            <a:r>
              <a:rPr lang="ru-RU" b="1" i="1" dirty="0" err="1" smtClean="0"/>
              <a:t>тітіркендіру</a:t>
            </a:r>
            <a:r>
              <a:rPr lang="ru-RU" b="1" i="1" dirty="0" smtClean="0"/>
              <a:t> </a:t>
            </a:r>
            <a:r>
              <a:rPr lang="ru-RU" b="1" i="1" dirty="0" err="1" smtClean="0"/>
              <a:t>әсерін қабылдап</a:t>
            </a:r>
            <a:r>
              <a:rPr lang="ru-RU" b="1" i="1" dirty="0" smtClean="0"/>
              <a:t>, </a:t>
            </a:r>
            <a:r>
              <a:rPr lang="ru-RU" b="1" i="1" dirty="0" err="1" smtClean="0"/>
              <a:t>одан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сапалы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түйсік тудырады</a:t>
            </a:r>
            <a:r>
              <a:rPr lang="ru-RU" b="1" i="1" dirty="0" smtClean="0"/>
              <a:t>); 2-сі – </a:t>
            </a:r>
            <a:r>
              <a:rPr lang="ru-RU" b="1" i="1" dirty="0" err="1" smtClean="0"/>
              <a:t>тұйықтағыш </a:t>
            </a:r>
            <a:r>
              <a:rPr lang="ru-RU" b="1" i="1" dirty="0" smtClean="0"/>
              <a:t>(</a:t>
            </a:r>
            <a:r>
              <a:rPr lang="ru-RU" b="1" i="1" dirty="0" err="1" smtClean="0"/>
              <a:t>замыкатель</a:t>
            </a:r>
            <a:r>
              <a:rPr lang="ru-RU" b="1" i="1" dirty="0" smtClean="0"/>
              <a:t>) - </a:t>
            </a:r>
            <a:r>
              <a:rPr lang="ru-RU" b="1" i="1" dirty="0" err="1" smtClean="0"/>
              <a:t>өзгергіш келеді</a:t>
            </a:r>
            <a:r>
              <a:rPr lang="ru-RU" b="1" i="1" dirty="0" smtClean="0"/>
              <a:t>, анализатор </a:t>
            </a:r>
            <a:r>
              <a:rPr lang="ru-RU" b="1" i="1" dirty="0" err="1" smtClean="0"/>
              <a:t>клеткаларын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эффекторды</a:t>
            </a:r>
            <a:r>
              <a:rPr lang="ru-RU" b="1" i="1" dirty="0" smtClean="0"/>
              <a:t> </a:t>
            </a:r>
            <a:r>
              <a:rPr lang="ru-RU" b="1" i="1" dirty="0" err="1" smtClean="0"/>
              <a:t>жабдықтайтын </a:t>
            </a:r>
            <a:r>
              <a:rPr lang="ru-RU" b="1" i="1" dirty="0" smtClean="0"/>
              <a:t>нерв </a:t>
            </a:r>
            <a:r>
              <a:rPr lang="ru-RU" b="1" i="1" dirty="0" err="1" smtClean="0"/>
              <a:t>клеткаларымен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байланыстыратын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нерв</a:t>
            </a:r>
            <a:r>
              <a:rPr lang="ru-RU" b="1" i="1" dirty="0" smtClean="0"/>
              <a:t> </a:t>
            </a:r>
            <a:r>
              <a:rPr lang="ru-RU" b="1" i="1" dirty="0" err="1" smtClean="0"/>
              <a:t>жолы</a:t>
            </a:r>
            <a:r>
              <a:rPr lang="ru-RU" b="1" i="1" dirty="0" smtClean="0"/>
              <a:t>; 3-сі – эффектор. </a:t>
            </a:r>
            <a:endParaRPr lang="ru-RU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85728"/>
            <a:ext cx="7239000" cy="1143000"/>
          </a:xfrm>
        </p:spPr>
        <p:txBody>
          <a:bodyPr/>
          <a:lstStyle/>
          <a:p>
            <a:r>
              <a:rPr lang="kk-KZ" i="1" dirty="0" smtClean="0"/>
              <a:t>Шартсыз рефлекс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8401080" cy="484632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     </a:t>
            </a:r>
            <a:r>
              <a:rPr lang="ru-RU" b="1" i="1" dirty="0" err="1" smtClean="0"/>
              <a:t>Шартсыз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рефлекстер</a:t>
            </a:r>
            <a:r>
              <a:rPr lang="ru-RU" b="1" i="1" dirty="0" smtClean="0"/>
              <a:t> </a:t>
            </a:r>
            <a:r>
              <a:rPr lang="ru-RU" b="1" i="1" dirty="0" err="1" smtClean="0"/>
              <a:t>туа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пайда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болған, тұқым қуалайды  және тұрақты болады</a:t>
            </a:r>
            <a:r>
              <a:rPr lang="ru-RU" b="1" i="1" dirty="0" smtClean="0"/>
              <a:t>. </a:t>
            </a:r>
            <a:r>
              <a:rPr lang="ru-RU" b="1" i="1" dirty="0" err="1" smtClean="0"/>
              <a:t>Кез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келген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шартсыз</a:t>
            </a:r>
            <a:r>
              <a:rPr lang="ru-RU" b="1" i="1" dirty="0" smtClean="0"/>
              <a:t> рефлекс, </a:t>
            </a:r>
            <a:r>
              <a:rPr lang="ru-RU" b="1" i="1" dirty="0" err="1" smtClean="0"/>
              <a:t>егер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орталық </a:t>
            </a:r>
            <a:r>
              <a:rPr lang="ru-RU" b="1" i="1" dirty="0" smtClean="0"/>
              <a:t>нерв </a:t>
            </a:r>
            <a:r>
              <a:rPr lang="ru-RU" b="1" i="1" dirty="0" err="1" smtClean="0"/>
              <a:t>жүйесі тиісті</a:t>
            </a:r>
            <a:r>
              <a:rPr lang="ru-RU" b="1" i="1" dirty="0" smtClean="0"/>
              <a:t> даму </a:t>
            </a:r>
            <a:r>
              <a:rPr lang="ru-RU" b="1" i="1" dirty="0" err="1" smtClean="0"/>
              <a:t>дәрежесіне жетсе</a:t>
            </a:r>
            <a:r>
              <a:rPr lang="ru-RU" b="1" i="1" dirty="0" smtClean="0"/>
              <a:t>, </a:t>
            </a:r>
            <a:r>
              <a:rPr lang="ru-RU" b="1" i="1" dirty="0" err="1" smtClean="0"/>
              <a:t>белгілі</a:t>
            </a:r>
            <a:r>
              <a:rPr lang="ru-RU" b="1" i="1" dirty="0" smtClean="0"/>
              <a:t> </a:t>
            </a:r>
            <a:r>
              <a:rPr lang="ru-RU" b="1" i="1" dirty="0" err="1" smtClean="0"/>
              <a:t>тітіркендіргішті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бірінші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рет</a:t>
            </a:r>
            <a:r>
              <a:rPr lang="ru-RU" b="1" i="1" dirty="0" smtClean="0"/>
              <a:t> </a:t>
            </a:r>
            <a:r>
              <a:rPr lang="ru-RU" b="1" i="1" dirty="0" err="1" smtClean="0"/>
              <a:t>және бір-ақ рет</a:t>
            </a:r>
            <a:r>
              <a:rPr lang="ru-RU" b="1" i="1" dirty="0" smtClean="0"/>
              <a:t> </a:t>
            </a:r>
            <a:r>
              <a:rPr lang="ru-RU" b="1" i="1" dirty="0" err="1" smtClean="0"/>
              <a:t>қолданғанның өзінде-ақ пайда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болады</a:t>
            </a:r>
            <a:r>
              <a:rPr lang="ru-RU" b="1" i="1" dirty="0" smtClean="0"/>
              <a:t>. </a:t>
            </a:r>
            <a:r>
              <a:rPr lang="ru-RU" b="1" i="1" dirty="0" err="1" smtClean="0"/>
              <a:t>Жаңа туған баланың аузына</a:t>
            </a:r>
            <a:r>
              <a:rPr lang="ru-RU" b="1" i="1" dirty="0" smtClean="0"/>
              <a:t> </a:t>
            </a:r>
            <a:r>
              <a:rPr lang="ru-RU" b="1" i="1" dirty="0" err="1" smtClean="0"/>
              <a:t>тамақ түссе, шартсыз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рефлекторлық жолмен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сілекей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ағады.</a:t>
            </a:r>
            <a:r>
              <a:rPr lang="ru-RU" b="1" i="1" dirty="0" smtClean="0"/>
              <a:t> </a:t>
            </a:r>
            <a:r>
              <a:rPr lang="ru-RU" b="1" i="1" dirty="0" err="1" smtClean="0"/>
              <a:t>Шартсыз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рефлекстің дайын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рефлекторлық доғасы бар.Шартсыз</a:t>
            </a:r>
            <a:r>
              <a:rPr lang="ru-RU" b="1" i="1" dirty="0" smtClean="0"/>
              <a:t> рефлекс </a:t>
            </a:r>
            <a:r>
              <a:rPr lang="ru-RU" b="1" i="1" dirty="0" err="1" smtClean="0"/>
              <a:t>доғасын </a:t>
            </a:r>
            <a:r>
              <a:rPr lang="ru-RU" b="1" i="1" dirty="0" smtClean="0"/>
              <a:t>рецептор, кондуктор (</a:t>
            </a:r>
            <a:r>
              <a:rPr lang="ru-RU" b="1" i="1" dirty="0" err="1" smtClean="0"/>
              <a:t>қозу өткізетін </a:t>
            </a:r>
            <a:r>
              <a:rPr lang="ru-RU" b="1" i="1" dirty="0" smtClean="0"/>
              <a:t>– </a:t>
            </a:r>
            <a:r>
              <a:rPr lang="ru-RU" b="1" i="1" dirty="0" err="1" smtClean="0"/>
              <a:t>сезгіш</a:t>
            </a:r>
            <a:r>
              <a:rPr lang="ru-RU" b="1" i="1" dirty="0" smtClean="0"/>
              <a:t>, </a:t>
            </a:r>
            <a:r>
              <a:rPr lang="ru-RU" b="1" i="1" dirty="0" err="1" smtClean="0"/>
              <a:t>қозғағыш</a:t>
            </a:r>
            <a:r>
              <a:rPr lang="ru-RU" b="1" i="1" dirty="0" smtClean="0"/>
              <a:t>, </a:t>
            </a:r>
            <a:r>
              <a:rPr lang="ru-RU" b="1" i="1" dirty="0" err="1" smtClean="0"/>
              <a:t>аралық нейрондар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жүйесі</a:t>
            </a:r>
            <a:r>
              <a:rPr lang="ru-RU" b="1" i="1" dirty="0" smtClean="0"/>
              <a:t>) </a:t>
            </a:r>
            <a:r>
              <a:rPr lang="ru-RU" b="1" i="1" dirty="0" err="1" smtClean="0"/>
              <a:t>және </a:t>
            </a:r>
            <a:r>
              <a:rPr lang="ru-RU" b="1" i="1" dirty="0" smtClean="0"/>
              <a:t>эффектор </a:t>
            </a:r>
            <a:r>
              <a:rPr lang="ru-RU" b="1" i="1" dirty="0" err="1" smtClean="0"/>
              <a:t>құрайды</a:t>
            </a:r>
            <a:r>
              <a:rPr lang="ru-RU" b="1" i="1" dirty="0" smtClean="0"/>
              <a:t>. </a:t>
            </a:r>
            <a:endParaRPr lang="ru-RU" b="1" i="1" dirty="0"/>
          </a:p>
        </p:txBody>
      </p:sp>
    </p:spTree>
  </p:cSld>
  <p:clrMapOvr>
    <a:masterClrMapping/>
  </p:clrMapOvr>
  <p:transition advTm="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071562"/>
          </a:xfrm>
        </p:spPr>
        <p:txBody>
          <a:bodyPr>
            <a:normAutofit/>
          </a:bodyPr>
          <a:lstStyle/>
          <a:p>
            <a:pPr algn="ctr"/>
            <a:r>
              <a:rPr lang="ru-RU" i="1" dirty="0" err="1" smtClean="0"/>
              <a:t>Организмнің әрекеттік қалпы</a:t>
            </a:r>
            <a:r>
              <a:rPr lang="ru-RU" dirty="0" err="1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9416"/>
            <a:ext cx="8429684" cy="5034294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      Физиология мен психология </a:t>
            </a:r>
            <a:r>
              <a:rPr lang="ru-RU" b="1" i="1" dirty="0" err="1" smtClean="0"/>
              <a:t>ғылымдары организмнің әрекеттік қалпы туралы</a:t>
            </a:r>
            <a:r>
              <a:rPr lang="ru-RU" b="1" i="1" dirty="0" smtClean="0"/>
              <a:t> </a:t>
            </a:r>
            <a:r>
              <a:rPr lang="ru-RU" b="1" i="1" dirty="0" err="1" smtClean="0"/>
              <a:t>ұғымды кеңінен пайдаланады</a:t>
            </a:r>
            <a:r>
              <a:rPr lang="ru-RU" b="1" i="1" dirty="0" smtClean="0"/>
              <a:t>. </a:t>
            </a:r>
            <a:r>
              <a:rPr lang="ru-RU" b="1" i="1" dirty="0" err="1" smtClean="0"/>
              <a:t>Өйткені адамның әртүрлі іс-әрекеті өрісіндегі еңбегі </a:t>
            </a:r>
            <a:r>
              <a:rPr lang="ru-RU" b="1" i="1" dirty="0" smtClean="0"/>
              <a:t>мен </a:t>
            </a:r>
            <a:r>
              <a:rPr lang="ru-RU" b="1" i="1" dirty="0" err="1" smtClean="0"/>
              <a:t>тәлімінің сәті</a:t>
            </a:r>
            <a:r>
              <a:rPr lang="ru-RU" b="1" i="1" dirty="0" smtClean="0"/>
              <a:t>, </a:t>
            </a:r>
            <a:r>
              <a:rPr lang="ru-RU" b="1" i="1" dirty="0" err="1" smtClean="0"/>
              <a:t>денсаулығы</a:t>
            </a:r>
            <a:r>
              <a:rPr lang="ru-RU" b="1" i="1" dirty="0" smtClean="0"/>
              <a:t>, </a:t>
            </a:r>
            <a:r>
              <a:rPr lang="ru-RU" b="1" i="1" dirty="0" err="1" smtClean="0"/>
              <a:t>көңіл-күйі оның әрекеттік қалпынан тәуелді келеді</a:t>
            </a:r>
            <a:r>
              <a:rPr lang="ru-RU" b="1" i="1" dirty="0" smtClean="0"/>
              <a:t>.</a:t>
            </a:r>
            <a:br>
              <a:rPr lang="ru-RU" b="1" i="1" dirty="0" smtClean="0"/>
            </a:br>
            <a:r>
              <a:rPr lang="ru-RU" b="1" i="1" dirty="0" err="1" smtClean="0"/>
              <a:t>Көбінесе әрекеттік қалып орталық жүйке жүйсінің бедерсіз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белсенділігі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арқылы анықталады.</a:t>
            </a:r>
            <a:r>
              <a:rPr lang="ru-RU" b="1" i="1" dirty="0" smtClean="0"/>
              <a:t> </a:t>
            </a:r>
            <a:r>
              <a:rPr lang="ru-RU" b="1" i="1" dirty="0" err="1" smtClean="0"/>
              <a:t>Мұны </a:t>
            </a:r>
            <a:r>
              <a:rPr lang="ru-RU" b="1" i="1" dirty="0" smtClean="0"/>
              <a:t>И.П. </a:t>
            </a:r>
            <a:r>
              <a:rPr lang="ru-RU" b="1" i="1" dirty="0" err="1" smtClean="0"/>
              <a:t>Павловтың айтуынша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үлкен </a:t>
            </a:r>
            <a:r>
              <a:rPr lang="ru-RU" b="1" i="1" dirty="0" smtClean="0"/>
              <a:t>ми </a:t>
            </a:r>
            <a:r>
              <a:rPr lang="ru-RU" b="1" i="1" dirty="0" err="1" smtClean="0"/>
              <a:t>сыңарлары қыртысының </a:t>
            </a:r>
            <a:r>
              <a:rPr lang="ru-RU" b="1" i="1" dirty="0" smtClean="0"/>
              <a:t>тонусы </a:t>
            </a:r>
            <a:r>
              <a:rPr lang="ru-RU" b="1" i="1" dirty="0" err="1" smtClean="0"/>
              <a:t>немесе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оның қозғыштық қасиеті көрсетеді</a:t>
            </a:r>
            <a:r>
              <a:rPr lang="ru-RU" b="1" i="1" dirty="0" smtClean="0"/>
              <a:t>. Ал </a:t>
            </a:r>
            <a:r>
              <a:rPr lang="ru-RU" b="1" i="1" dirty="0" err="1" smtClean="0"/>
              <a:t>организмде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орталық жүйенің бедерсіз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белсенділігін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жүрек соғуының жиілігі</a:t>
            </a:r>
            <a:r>
              <a:rPr lang="ru-RU" b="1" i="1" dirty="0" smtClean="0"/>
              <a:t>, </a:t>
            </a:r>
            <a:r>
              <a:rPr lang="ru-RU" b="1" i="1" dirty="0" err="1" smtClean="0"/>
              <a:t>қанның қысымы</a:t>
            </a:r>
            <a:r>
              <a:rPr lang="ru-RU" b="1" i="1" dirty="0" smtClean="0"/>
              <a:t>, </a:t>
            </a:r>
            <a:r>
              <a:rPr lang="ru-RU" b="1" i="1" dirty="0" err="1" smtClean="0"/>
              <a:t>тыныстың жиілігі</a:t>
            </a:r>
            <a:r>
              <a:rPr lang="ru-RU" b="1" i="1" dirty="0" smtClean="0"/>
              <a:t> мен </a:t>
            </a:r>
            <a:r>
              <a:rPr lang="ru-RU" b="1" i="1" dirty="0" err="1" smtClean="0"/>
              <a:t>тереңдігі</a:t>
            </a:r>
            <a:r>
              <a:rPr lang="ru-RU" b="1" i="1" dirty="0" smtClean="0"/>
              <a:t>, ЭЭГ – </a:t>
            </a:r>
            <a:r>
              <a:rPr lang="ru-RU" b="1" i="1" dirty="0" err="1" smtClean="0"/>
              <a:t>ның өзгерістері сияқты физиологиялық</a:t>
            </a:r>
            <a:r>
              <a:rPr lang="ru-RU" b="1" i="1" dirty="0" smtClean="0"/>
              <a:t>, </a:t>
            </a:r>
            <a:r>
              <a:rPr lang="ru-RU" b="1" i="1" dirty="0" err="1" smtClean="0"/>
              <a:t>мінездік</a:t>
            </a:r>
            <a:r>
              <a:rPr lang="ru-RU" b="1" i="1" dirty="0" smtClean="0"/>
              <a:t> </a:t>
            </a:r>
            <a:r>
              <a:rPr lang="ru-RU" b="1" i="1" dirty="0" err="1" smtClean="0"/>
              <a:t>және психологиялық деңгейден тұрады</a:t>
            </a:r>
            <a:r>
              <a:rPr lang="ru-RU" b="1" i="1" dirty="0" smtClean="0"/>
              <a:t>. </a:t>
            </a:r>
            <a:r>
              <a:rPr lang="ru-RU" b="1" i="1" dirty="0" err="1" smtClean="0"/>
              <a:t>Әрекеттік қалып өз заңдылығы </a:t>
            </a:r>
            <a:r>
              <a:rPr lang="ru-RU" b="1" i="1" dirty="0" smtClean="0"/>
              <a:t>бар </a:t>
            </a:r>
            <a:r>
              <a:rPr lang="ru-RU" b="1" i="1" dirty="0" err="1" smtClean="0"/>
              <a:t>психофизиологиялық құбылыс</a:t>
            </a:r>
            <a:r>
              <a:rPr lang="ru-RU" b="1" i="1" dirty="0" smtClean="0"/>
              <a:t>, </a:t>
            </a:r>
            <a:r>
              <a:rPr lang="ru-RU" b="1" i="1" dirty="0" err="1" smtClean="0"/>
              <a:t>ол</a:t>
            </a:r>
            <a:r>
              <a:rPr lang="ru-RU" b="1" i="1" dirty="0" smtClean="0"/>
              <a:t> </a:t>
            </a:r>
            <a:r>
              <a:rPr lang="ru-RU" b="1" i="1" dirty="0" err="1" smtClean="0"/>
              <a:t>ерекше</a:t>
            </a:r>
            <a:r>
              <a:rPr lang="ru-RU" b="1" i="1" dirty="0" smtClean="0"/>
              <a:t> </a:t>
            </a:r>
            <a:r>
              <a:rPr lang="ru-RU" b="1" i="1" dirty="0" err="1" smtClean="0"/>
              <a:t>әрекеттік жүйе құрылысының негізін</a:t>
            </a:r>
            <a:r>
              <a:rPr lang="ru-RU" b="1" i="1" dirty="0" smtClean="0"/>
              <a:t> </a:t>
            </a:r>
            <a:r>
              <a:rPr lang="ru-RU" b="1" i="1" dirty="0" err="1" smtClean="0"/>
              <a:t>құрайды</a:t>
            </a:r>
            <a:r>
              <a:rPr lang="ru-RU" b="1" i="1" dirty="0" smtClean="0"/>
              <a:t>. </a:t>
            </a:r>
            <a:r>
              <a:rPr lang="ru-RU" b="1" i="1" dirty="0" err="1" smtClean="0"/>
              <a:t>Әрекеттік қалып ұйқы </a:t>
            </a:r>
            <a:r>
              <a:rPr lang="ru-RU" b="1" i="1" dirty="0" smtClean="0"/>
              <a:t>мен </a:t>
            </a:r>
            <a:r>
              <a:rPr lang="ru-RU" b="1" i="1" dirty="0" err="1" smtClean="0"/>
              <a:t>сергектік</a:t>
            </a:r>
            <a:r>
              <a:rPr lang="ru-RU" b="1" i="1" dirty="0" smtClean="0"/>
              <a:t> </a:t>
            </a:r>
            <a:r>
              <a:rPr lang="ru-RU" b="1" i="1" dirty="0" err="1" smtClean="0"/>
              <a:t>күйдің алмасуы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мен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кезектесуі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арқылы жүзеге асады</a:t>
            </a:r>
            <a:r>
              <a:rPr lang="ru-RU" b="1" i="1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err="1" smtClean="0"/>
              <a:t>Сергектік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4357718" cy="4900634"/>
          </a:xfrm>
        </p:spPr>
        <p:txBody>
          <a:bodyPr>
            <a:normAutofit/>
          </a:bodyPr>
          <a:lstStyle/>
          <a:p>
            <a:r>
              <a:rPr lang="ru-RU" sz="1600" b="1" i="1" dirty="0" smtClean="0"/>
              <a:t>      Адам </a:t>
            </a:r>
            <a:r>
              <a:rPr lang="ru-RU" sz="1600" b="1" i="1" dirty="0" err="1" smtClean="0"/>
              <a:t>организмінің әрекеттік қалпының бірі</a:t>
            </a:r>
            <a:r>
              <a:rPr lang="ru-RU" sz="1600" b="1" i="1" dirty="0" smtClean="0"/>
              <a:t> – </a:t>
            </a:r>
            <a:r>
              <a:rPr lang="ru-RU" sz="1600" b="1" i="1" dirty="0" err="1" smtClean="0"/>
              <a:t>сергектік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ол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ұйқымен қосылып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ұйқы-сергектік циклын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құрайды</a:t>
            </a:r>
            <a:r>
              <a:rPr lang="ru-RU" sz="1600" b="1" i="1" dirty="0" smtClean="0"/>
              <a:t>.</a:t>
            </a:r>
            <a:br>
              <a:rPr lang="ru-RU" sz="1600" b="1" i="1" dirty="0" smtClean="0"/>
            </a:br>
            <a:r>
              <a:rPr lang="ru-RU" sz="1600" b="1" i="1" dirty="0" err="1" smtClean="0"/>
              <a:t>Сергектік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кезінде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адам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өзінің тіршілік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бағдарламасын іске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қосады.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Мұқтаждық мотивациялық сүлбілерге сәйкес мінезін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ұйымдастырып, қоршаған ортамен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белсенді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түрде өзара әрекеттеседі.</a:t>
            </a: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err="1" smtClean="0"/>
              <a:t>Сергектік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біртекті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жағдай емес</a:t>
            </a:r>
            <a:r>
              <a:rPr lang="ru-RU" sz="1600" b="1" i="1" dirty="0" smtClean="0"/>
              <a:t>. А.М. </a:t>
            </a:r>
            <a:r>
              <a:rPr lang="ru-RU" sz="1600" b="1" i="1" dirty="0" err="1" smtClean="0"/>
              <a:t>Вейн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сергектікті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мінез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белсенділігінің деңгейіне, ықыластың шоғырланысына, вегетативтік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белсенділікке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қарай үш әрекеттік қалыпқа бөледі </a:t>
            </a:r>
            <a:r>
              <a:rPr lang="ru-RU" sz="1600" b="1" i="1" dirty="0" smtClean="0"/>
              <a:t>– </a:t>
            </a:r>
            <a:r>
              <a:rPr lang="ru-RU" sz="1600" b="1" i="1" dirty="0" err="1" smtClean="0"/>
              <a:t>ынталы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сергектік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әлсіреген сергектік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шын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сергектік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Ұйқвнвң алдында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болғандықтан, сергектік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кезіндегі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дене</a:t>
            </a:r>
            <a:r>
              <a:rPr lang="ru-RU" sz="1600" b="1" i="1" dirty="0" smtClean="0"/>
              <a:t> мен ой </a:t>
            </a:r>
            <a:r>
              <a:rPr lang="ru-RU" sz="1600" b="1" i="1" dirty="0" err="1" smtClean="0"/>
              <a:t>істерінің толықтығы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зорлану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әсіресе эмоциялық түрткілердің көлемі ұйқыға зор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әсер етеді</a:t>
            </a:r>
            <a:r>
              <a:rPr lang="ru-RU" sz="1600" b="1" i="1" dirty="0" smtClean="0"/>
              <a:t>.</a:t>
            </a:r>
            <a:endParaRPr lang="ru-RU" sz="1600" b="1" i="1" dirty="0"/>
          </a:p>
        </p:txBody>
      </p:sp>
      <p:pic>
        <p:nvPicPr>
          <p:cNvPr id="1026" name="Picture 2" descr="D:\Мои документы\images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929190" y="1500174"/>
            <a:ext cx="385765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Ұйқы.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28736"/>
            <a:ext cx="4572000" cy="5429264"/>
          </a:xfrm>
        </p:spPr>
        <p:txBody>
          <a:bodyPr>
            <a:noAutofit/>
          </a:bodyPr>
          <a:lstStyle/>
          <a:p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Ұйқы адамдар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мен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жануарлар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тіршілігінде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өте маңызды орын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Олардың ұйқысы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сергектігі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тәулікте оқтын-оқтын алмасып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қайталанып отырады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Мұндай ұйқы біркезді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(момфазалық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аталады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Ал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кейбір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жануарларда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ұйқы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сергектіктің мұндай алмасуы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бірнеше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рет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қайталанады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Оны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көпкезді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полифазалық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ұйқы деп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атайды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Сонымен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бірге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маусымдық ұйқы болады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Мұны кейбір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жануарлар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аю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жарқанат, тышқан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организміне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жағымсыз жағдайлар әсер еткенде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белгілі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ұйқылық жағдайға көшеді.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Организмнің ұйқы кезінде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көптеген әрекеттері өзінің қарқынын өзгертеді.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Мәселен, тыныс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жүректің соғу жиілігі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азаяды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артерия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қысымы төмендейді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алмасуы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мен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жүйкенің қозғыштық қарқыны бәсеңдейді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Алайда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ұйқы кезінде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кейбір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процестердің белсенділігі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күшейеді,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гипоталамус пен ми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бағанында қан айналымы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артады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Соның нәтижесінде мидың температурасы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көтеріліп, оттегін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қабылдау ұлғаяды, кейбір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ферменттердің белсенділігі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күшейеді.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D:\Мои документы\434_194c6a1510c247284b2afcb16a594b9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572000" y="1643050"/>
            <a:ext cx="4306893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242048" cy="1143000"/>
          </a:xfrm>
        </p:spPr>
        <p:txBody>
          <a:bodyPr/>
          <a:lstStyle/>
          <a:p>
            <a:pPr algn="ctr"/>
            <a:r>
              <a:rPr lang="ru-RU" dirty="0" err="1" smtClean="0"/>
              <a:t>Түс көру.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28736"/>
            <a:ext cx="4857752" cy="5429264"/>
          </a:xfrm>
        </p:spPr>
        <p:txBody>
          <a:bodyPr>
            <a:noAutofit/>
          </a:bodyPr>
          <a:lstStyle/>
          <a:p>
            <a:r>
              <a:rPr lang="ru-RU" sz="1600" b="1" i="1" dirty="0" smtClean="0"/>
              <a:t>    </a:t>
            </a:r>
            <a:r>
              <a:rPr lang="ru-RU" sz="1600" b="1" i="1" dirty="0" err="1" smtClean="0"/>
              <a:t>Түс көру </a:t>
            </a:r>
            <a:r>
              <a:rPr lang="ru-RU" sz="1600" b="1" i="1" dirty="0" smtClean="0"/>
              <a:t>– </a:t>
            </a:r>
            <a:r>
              <a:rPr lang="ru-RU" sz="1600" b="1" i="1" dirty="0" err="1" smtClean="0"/>
              <a:t>бұл адамның қоршаған ортамен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қатысынан қалыптасатын күрделі психикалық құбылыс.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Керең-мылқаулар айтарлықтай толық тұс көрмейді.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Бұл түс көрудің </a:t>
            </a:r>
            <a:r>
              <a:rPr lang="ru-RU" sz="1600" b="1" i="1" dirty="0" smtClean="0"/>
              <a:t>ми </a:t>
            </a:r>
            <a:r>
              <a:rPr lang="ru-RU" sz="1600" b="1" i="1" dirty="0" err="1" smtClean="0"/>
              <a:t>қыртысы арқылы болатындығын дәлелдейді</a:t>
            </a:r>
            <a:r>
              <a:rPr lang="ru-RU" sz="1600" b="1" i="1" dirty="0" smtClean="0"/>
              <a:t>.</a:t>
            </a:r>
            <a:br>
              <a:rPr lang="ru-RU" sz="1600" b="1" i="1" dirty="0" smtClean="0"/>
            </a:br>
            <a:r>
              <a:rPr lang="ru-RU" sz="1600" b="1" i="1" dirty="0" err="1" smtClean="0"/>
              <a:t>Түс көрудің ең көп тараған түсініктерінің бірі</a:t>
            </a:r>
            <a:r>
              <a:rPr lang="ru-RU" sz="1600" b="1" i="1" dirty="0" smtClean="0"/>
              <a:t> – </a:t>
            </a:r>
            <a:r>
              <a:rPr lang="ru-RU" sz="1600" b="1" i="1" dirty="0" err="1" smtClean="0"/>
              <a:t>жүйкелік іздер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теориясы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Егер</a:t>
            </a:r>
            <a:r>
              <a:rPr lang="ru-RU" sz="1600" b="1" i="1" dirty="0" smtClean="0"/>
              <a:t> М.И. Сеченов </a:t>
            </a:r>
            <a:r>
              <a:rPr lang="ru-RU" sz="1600" b="1" i="1" dirty="0" err="1" smtClean="0"/>
              <a:t>түс көруді </a:t>
            </a:r>
            <a:r>
              <a:rPr lang="ru-RU" sz="1600" b="1" i="1" dirty="0" smtClean="0"/>
              <a:t>«</a:t>
            </a:r>
            <a:r>
              <a:rPr lang="ru-RU" sz="1600" b="1" i="1" dirty="0" err="1" smtClean="0"/>
              <a:t>үйреншікті әсерлердің әдетте болмаған қисындауы</a:t>
            </a:r>
            <a:r>
              <a:rPr lang="ru-RU" sz="1600" b="1" i="1" dirty="0" smtClean="0"/>
              <a:t>» </a:t>
            </a:r>
            <a:r>
              <a:rPr lang="ru-RU" sz="1600" b="1" i="1" dirty="0" err="1" smtClean="0"/>
              <a:t>деп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есептесе</a:t>
            </a:r>
            <a:r>
              <a:rPr lang="ru-RU" sz="1600" b="1" i="1" dirty="0" smtClean="0"/>
              <a:t>, И.П. Павлов </a:t>
            </a:r>
            <a:r>
              <a:rPr lang="ru-RU" sz="1600" b="1" i="1" dirty="0" err="1" smtClean="0"/>
              <a:t>бойынша</a:t>
            </a:r>
            <a:r>
              <a:rPr lang="ru-RU" sz="1600" b="1" i="1" dirty="0" smtClean="0"/>
              <a:t>, «</a:t>
            </a:r>
            <a:r>
              <a:rPr lang="ru-RU" sz="1600" b="1" i="1" dirty="0" err="1" smtClean="0"/>
              <a:t>түс көру көбінесе ескі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тітіркендірулерден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қалған ізден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туады</a:t>
            </a:r>
            <a:r>
              <a:rPr lang="ru-RU" sz="1600" b="1" i="1" dirty="0" smtClean="0"/>
              <a:t>». К. </a:t>
            </a:r>
            <a:r>
              <a:rPr lang="ru-RU" sz="1600" b="1" i="1" dirty="0" err="1" smtClean="0"/>
              <a:t>Юнгтың айтуынша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«түс көру </a:t>
            </a:r>
            <a:r>
              <a:rPr lang="ru-RU" sz="1600" b="1" i="1" dirty="0" smtClean="0"/>
              <a:t>– </a:t>
            </a:r>
            <a:r>
              <a:rPr lang="ru-RU" sz="1600" b="1" i="1" dirty="0" err="1" smtClean="0"/>
              <a:t>ұйқы кезіндегі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психикалық әрекеттің қалдығы және өткен күннің </a:t>
            </a:r>
            <a:r>
              <a:rPr lang="ru-RU" sz="1600" b="1" i="1" dirty="0" smtClean="0"/>
              <a:t>ой </a:t>
            </a:r>
            <a:r>
              <a:rPr lang="ru-RU" sz="1600" b="1" i="1" dirty="0" err="1" smtClean="0"/>
              <a:t>әсері </a:t>
            </a:r>
            <a:r>
              <a:rPr lang="ru-RU" sz="1600" b="1" i="1" dirty="0" smtClean="0"/>
              <a:t>мен </a:t>
            </a:r>
            <a:r>
              <a:rPr lang="ru-RU" sz="1600" b="1" i="1" dirty="0" err="1" smtClean="0"/>
              <a:t>көңіл-күйі</a:t>
            </a:r>
            <a:r>
              <a:rPr lang="ru-RU" sz="1600" b="1" i="1" dirty="0" smtClean="0"/>
              <a:t>». </a:t>
            </a:r>
            <a:r>
              <a:rPr lang="ru-RU" sz="1600" b="1" i="1" dirty="0" err="1" smtClean="0"/>
              <a:t>Түс көру барлық адамдарда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болады</a:t>
            </a:r>
            <a:r>
              <a:rPr lang="ru-RU" sz="1600" b="1" i="1" dirty="0" smtClean="0"/>
              <a:t>, тек </a:t>
            </a:r>
            <a:r>
              <a:rPr lang="ru-RU" sz="1600" b="1" i="1" dirty="0" err="1" smtClean="0"/>
              <a:t>кейбіреулерде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сирек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байқалады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Ауырған кездерде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жағымсыз жағдайларда, неврозда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түс көру жиілейді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Әйелдер жалпы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жиі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түс көреді.</a:t>
            </a: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err="1" smtClean="0"/>
              <a:t>Жылдам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ұйқы және онымен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байланысты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түс көру ортаға психикалық бейімделуде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өте маңызды рөл атқарады.</a:t>
            </a:r>
            <a:endParaRPr lang="ru-RU" sz="1600" b="1" i="1" dirty="0"/>
          </a:p>
        </p:txBody>
      </p:sp>
      <p:pic>
        <p:nvPicPr>
          <p:cNvPr id="2050" name="Picture 2" descr="D:\Мои документы\images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929190" y="1500174"/>
            <a:ext cx="3929090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500990" cy="1143000"/>
          </a:xfrm>
        </p:spPr>
        <p:txBody>
          <a:bodyPr/>
          <a:lstStyle/>
          <a:p>
            <a:pPr algn="ctr"/>
            <a:r>
              <a:rPr lang="ru-RU" dirty="0" smtClean="0"/>
              <a:t>Гипноз </a:t>
            </a:r>
            <a:r>
              <a:rPr lang="ru-RU" dirty="0" err="1" smtClean="0"/>
              <a:t>және иландыру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5072066" cy="5500702"/>
          </a:xfrm>
        </p:spPr>
        <p:txBody>
          <a:bodyPr>
            <a:noAutofit/>
          </a:bodyPr>
          <a:lstStyle/>
          <a:p>
            <a:r>
              <a:rPr lang="ru-RU" sz="1600" b="1" i="1" dirty="0" smtClean="0"/>
              <a:t>      Гипноз </a:t>
            </a:r>
            <a:r>
              <a:rPr lang="ru-RU" sz="1600" b="1" i="1" dirty="0" err="1" smtClean="0"/>
              <a:t>дегеніміз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иландыру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арқылы жасанды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түрде туатын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адамның ерекше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рухани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күйі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Оның мәнісі жағынан әдеттегі ұйқыдан өте көп айырмашылығы </a:t>
            </a:r>
            <a:r>
              <a:rPr lang="ru-RU" sz="1600" b="1" i="1" dirty="0" smtClean="0"/>
              <a:t>бар.</a:t>
            </a:r>
            <a:br>
              <a:rPr lang="ru-RU" sz="1600" b="1" i="1" dirty="0" smtClean="0"/>
            </a:br>
            <a:r>
              <a:rPr lang="ru-RU" sz="1600" b="1" i="1" dirty="0" err="1" smtClean="0"/>
              <a:t>Гипнозды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үш сатыға бөледі.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Сомнелеция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(ұйқышылдық</a:t>
            </a:r>
            <a:r>
              <a:rPr lang="ru-RU" sz="1600" b="1" i="1" dirty="0" smtClean="0"/>
              <a:t>) – </a:t>
            </a:r>
            <a:r>
              <a:rPr lang="ru-RU" sz="1600" b="1" i="1" dirty="0" err="1" smtClean="0"/>
              <a:t>адам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ауызша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иландыруға әлі </a:t>
            </a:r>
            <a:r>
              <a:rPr lang="ru-RU" sz="1600" b="1" i="1" dirty="0" smtClean="0"/>
              <a:t>де </a:t>
            </a:r>
            <a:r>
              <a:rPr lang="ru-RU" sz="1600" b="1" i="1" dirty="0" err="1" smtClean="0"/>
              <a:t>қарсылық етуі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және көзін ашуы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мүмкін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Гипнотакция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немесе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жеңіл ұйқы </a:t>
            </a:r>
            <a:r>
              <a:rPr lang="ru-RU" sz="1600" b="1" i="1" dirty="0" smtClean="0"/>
              <a:t>(транс) – </a:t>
            </a:r>
            <a:r>
              <a:rPr lang="ru-RU" sz="1600" b="1" i="1" dirty="0" err="1" smtClean="0"/>
              <a:t>қол-аяғы қозғалмайды </a:t>
            </a:r>
            <a:r>
              <a:rPr lang="ru-RU" sz="1600" b="1" i="1" dirty="0" smtClean="0"/>
              <a:t>– </a:t>
            </a:r>
            <a:r>
              <a:rPr lang="ru-RU" sz="1600" b="1" i="1" dirty="0" err="1" smtClean="0"/>
              <a:t>каталепция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көзін аша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алмайды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илануға бейім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бірақ гипноздан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шыққанда </a:t>
            </a:r>
            <a:r>
              <a:rPr lang="ru-RU" sz="1600" b="1" i="1" dirty="0" smtClean="0"/>
              <a:t>амнезия (</a:t>
            </a:r>
            <a:r>
              <a:rPr lang="ru-RU" sz="1600" b="1" i="1" dirty="0" err="1" smtClean="0"/>
              <a:t>ұмыту</a:t>
            </a:r>
            <a:r>
              <a:rPr lang="ru-RU" sz="1600" b="1" i="1" dirty="0" smtClean="0"/>
              <a:t>) </a:t>
            </a:r>
            <a:r>
              <a:rPr lang="ru-RU" sz="1600" b="1" i="1" dirty="0" err="1" smtClean="0"/>
              <a:t>байқалмайды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Сомнабулизм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(терең ұйқы</a:t>
            </a:r>
            <a:r>
              <a:rPr lang="ru-RU" sz="1600" b="1" i="1" dirty="0" smtClean="0"/>
              <a:t>) – гипноз </a:t>
            </a:r>
            <a:r>
              <a:rPr lang="ru-RU" sz="1600" b="1" i="1" dirty="0" err="1" smtClean="0"/>
              <a:t>жасаушыға толық бағынумен сипатталады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және оянғаннан кейін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адамдар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бәрін ұмытып қалады</a:t>
            </a:r>
            <a:r>
              <a:rPr lang="ru-RU" sz="1600" b="1" i="1" dirty="0" smtClean="0"/>
              <a:t>.</a:t>
            </a:r>
            <a:br>
              <a:rPr lang="ru-RU" sz="1600" b="1" i="1" dirty="0" smtClean="0"/>
            </a:br>
            <a:r>
              <a:rPr lang="ru-RU" sz="1600" b="1" i="1" dirty="0" err="1" smtClean="0"/>
              <a:t>Сонымен</a:t>
            </a:r>
            <a:r>
              <a:rPr lang="ru-RU" sz="1600" b="1" i="1" dirty="0" smtClean="0"/>
              <a:t> гипноз </a:t>
            </a:r>
            <a:r>
              <a:rPr lang="ru-RU" sz="1600" b="1" i="1" dirty="0" err="1" smtClean="0"/>
              <a:t>құбылысының ұйқы </a:t>
            </a:r>
            <a:r>
              <a:rPr lang="ru-RU" sz="1600" b="1" i="1" dirty="0" smtClean="0"/>
              <a:t>мен </a:t>
            </a:r>
            <a:r>
              <a:rPr lang="ru-RU" sz="1600" b="1" i="1" dirty="0" err="1" smtClean="0"/>
              <a:t>сергектіктен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өзгешелігі онда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қабылданған мәліметтер іріктеліп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барып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өңделеді</a:t>
            </a:r>
            <a:r>
              <a:rPr lang="ru-RU" sz="1600" b="1" i="1" dirty="0" smtClean="0"/>
              <a:t>. В.М. </a:t>
            </a:r>
            <a:endParaRPr lang="ru-RU" sz="1600" b="1" i="1" dirty="0"/>
          </a:p>
        </p:txBody>
      </p:sp>
      <p:pic>
        <p:nvPicPr>
          <p:cNvPr id="3074" name="Picture 2" descr="D:\Мои документы\images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072066" y="1714488"/>
            <a:ext cx="3857652" cy="4429156"/>
          </a:xfrm>
          <a:prstGeom prst="rect">
            <a:avLst/>
          </a:prstGeom>
          <a:noFill/>
        </p:spPr>
      </p:pic>
      <p:sp>
        <p:nvSpPr>
          <p:cNvPr id="10" name="4-конечная звезда 9"/>
          <p:cNvSpPr/>
          <p:nvPr/>
        </p:nvSpPr>
        <p:spPr>
          <a:xfrm>
            <a:off x="285720" y="714356"/>
            <a:ext cx="714380" cy="64294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4F4F4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505</Words>
  <Application>Microsoft Office PowerPoint</Application>
  <PresentationFormat>Экран (4:3)</PresentationFormat>
  <Paragraphs>41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Рефлекс</vt:lpstr>
      <vt:lpstr>Рефлекс</vt:lpstr>
      <vt:lpstr>Шартты рефлекс</vt:lpstr>
      <vt:lpstr>Шартсыз рефлекс</vt:lpstr>
      <vt:lpstr>Организмнің әрекеттік қалпы.</vt:lpstr>
      <vt:lpstr>Сергектік.</vt:lpstr>
      <vt:lpstr>Ұйқы.</vt:lpstr>
      <vt:lpstr>Түс көру.</vt:lpstr>
      <vt:lpstr>Гипноз және иландыру.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Рефлекс</dc:title>
  <dc:creator>www.PHILka.RU</dc:creator>
  <cp:lastModifiedBy>www.PHILka.RU</cp:lastModifiedBy>
  <cp:revision>24</cp:revision>
  <dcterms:created xsi:type="dcterms:W3CDTF">2013-11-21T14:45:47Z</dcterms:created>
  <dcterms:modified xsi:type="dcterms:W3CDTF">2013-11-21T19:27:06Z</dcterms:modified>
</cp:coreProperties>
</file>